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2188EF-B800-4746-9071-D22019B29381}" type="doc">
      <dgm:prSet loTypeId="urn:microsoft.com/office/officeart/2005/8/layout/vList5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B48B47AB-9476-4832-BECB-68217201194A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2"/>
              </a:solidFill>
            </a:rPr>
            <a:t>Воспитание</a:t>
          </a:r>
          <a:endParaRPr lang="ru-RU" sz="2800" dirty="0">
            <a:solidFill>
              <a:schemeClr val="tx2"/>
            </a:solidFill>
          </a:endParaRPr>
        </a:p>
      </dgm:t>
    </dgm:pt>
    <dgm:pt modelId="{2872DC86-A6AF-4F5C-A762-2D547CEDBAD1}" type="parTrans" cxnId="{B28E6DFA-9D2A-4281-9940-328EF9AAACB4}">
      <dgm:prSet/>
      <dgm:spPr/>
      <dgm:t>
        <a:bodyPr/>
        <a:lstStyle/>
        <a:p>
          <a:endParaRPr lang="ru-RU"/>
        </a:p>
      </dgm:t>
    </dgm:pt>
    <dgm:pt modelId="{F1329A4A-D94E-4F50-99C2-AAA0C958E18A}" type="sibTrans" cxnId="{B28E6DFA-9D2A-4281-9940-328EF9AAACB4}">
      <dgm:prSet/>
      <dgm:spPr/>
      <dgm:t>
        <a:bodyPr/>
        <a:lstStyle/>
        <a:p>
          <a:endParaRPr lang="ru-RU"/>
        </a:p>
      </dgm:t>
    </dgm:pt>
    <dgm:pt modelId="{17085438-229C-422E-8EB4-D6BF3DA8B535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2"/>
              </a:solidFill>
            </a:rPr>
            <a:t>Формирование читательской культуры учащихся,</a:t>
          </a:r>
          <a:endParaRPr lang="ru-RU" sz="2400" dirty="0">
            <a:solidFill>
              <a:schemeClr val="tx2"/>
            </a:solidFill>
          </a:endParaRPr>
        </a:p>
      </dgm:t>
    </dgm:pt>
    <dgm:pt modelId="{CA0DB59E-3972-4215-82AB-4584B6AB61F3}" type="parTrans" cxnId="{D86297B0-F0F1-456B-8FE7-71B3A9CC7651}">
      <dgm:prSet/>
      <dgm:spPr/>
      <dgm:t>
        <a:bodyPr/>
        <a:lstStyle/>
        <a:p>
          <a:endParaRPr lang="ru-RU"/>
        </a:p>
      </dgm:t>
    </dgm:pt>
    <dgm:pt modelId="{4FD4C914-5D77-407E-BD1B-6B89D9C8C93B}" type="sibTrans" cxnId="{D86297B0-F0F1-456B-8FE7-71B3A9CC7651}">
      <dgm:prSet/>
      <dgm:spPr/>
      <dgm:t>
        <a:bodyPr/>
        <a:lstStyle/>
        <a:p>
          <a:endParaRPr lang="ru-RU"/>
        </a:p>
      </dgm:t>
    </dgm:pt>
    <dgm:pt modelId="{BBE786FE-52BA-46C1-8498-FEF3873FF1FC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2"/>
              </a:solidFill>
            </a:rPr>
            <a:t>Развитие</a:t>
          </a:r>
          <a:endParaRPr lang="ru-RU" sz="2800" dirty="0"/>
        </a:p>
      </dgm:t>
    </dgm:pt>
    <dgm:pt modelId="{765E5C70-FA45-4CDB-9B3E-100DCBF3C193}" type="parTrans" cxnId="{14E82D51-D841-43C0-A334-6346D15A8EC8}">
      <dgm:prSet/>
      <dgm:spPr/>
      <dgm:t>
        <a:bodyPr/>
        <a:lstStyle/>
        <a:p>
          <a:endParaRPr lang="ru-RU"/>
        </a:p>
      </dgm:t>
    </dgm:pt>
    <dgm:pt modelId="{2377DBE7-62E1-40BC-860F-A29620A932F5}" type="sibTrans" cxnId="{14E82D51-D841-43C0-A334-6346D15A8EC8}">
      <dgm:prSet/>
      <dgm:spPr/>
      <dgm:t>
        <a:bodyPr/>
        <a:lstStyle/>
        <a:p>
          <a:endParaRPr lang="ru-RU"/>
        </a:p>
      </dgm:t>
    </dgm:pt>
    <dgm:pt modelId="{D7269F66-10E7-40F6-91B0-F0864ED7F0B9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2"/>
              </a:solidFill>
            </a:rPr>
            <a:t>Развитие умения взаимодействовать с партнерами во время групповой работы</a:t>
          </a:r>
          <a:endParaRPr lang="ru-RU" sz="2400" dirty="0">
            <a:solidFill>
              <a:schemeClr val="tx2"/>
            </a:solidFill>
          </a:endParaRPr>
        </a:p>
      </dgm:t>
    </dgm:pt>
    <dgm:pt modelId="{16DFE679-020E-4CCE-8DC7-6EEE04BB4F30}" type="parTrans" cxnId="{023FB8DC-01E6-477C-A29C-CC3422C50F81}">
      <dgm:prSet/>
      <dgm:spPr/>
      <dgm:t>
        <a:bodyPr/>
        <a:lstStyle/>
        <a:p>
          <a:endParaRPr lang="ru-RU"/>
        </a:p>
      </dgm:t>
    </dgm:pt>
    <dgm:pt modelId="{ED799870-8F23-4CAD-8F2D-6B5D783E2184}" type="sibTrans" cxnId="{023FB8DC-01E6-477C-A29C-CC3422C50F81}">
      <dgm:prSet/>
      <dgm:spPr/>
      <dgm:t>
        <a:bodyPr/>
        <a:lstStyle/>
        <a:p>
          <a:endParaRPr lang="ru-RU"/>
        </a:p>
      </dgm:t>
    </dgm:pt>
    <dgm:pt modelId="{1C48ADD4-034F-4718-B66E-93D7E2183175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2"/>
              </a:solidFill>
            </a:rPr>
            <a:t>Обучение</a:t>
          </a:r>
          <a:endParaRPr lang="ru-RU" sz="2800" dirty="0">
            <a:solidFill>
              <a:schemeClr val="tx2"/>
            </a:solidFill>
          </a:endParaRPr>
        </a:p>
      </dgm:t>
    </dgm:pt>
    <dgm:pt modelId="{E1065E8E-A55C-439F-99F2-3CF07171CA61}" type="parTrans" cxnId="{F338B19F-4A2F-46CE-8063-57ADE09A573A}">
      <dgm:prSet/>
      <dgm:spPr/>
      <dgm:t>
        <a:bodyPr/>
        <a:lstStyle/>
        <a:p>
          <a:endParaRPr lang="ru-RU"/>
        </a:p>
      </dgm:t>
    </dgm:pt>
    <dgm:pt modelId="{2B64D06B-949C-4923-8511-95A814EFC368}" type="sibTrans" cxnId="{F338B19F-4A2F-46CE-8063-57ADE09A573A}">
      <dgm:prSet/>
      <dgm:spPr/>
      <dgm:t>
        <a:bodyPr/>
        <a:lstStyle/>
        <a:p>
          <a:endParaRPr lang="ru-RU"/>
        </a:p>
      </dgm:t>
    </dgm:pt>
    <dgm:pt modelId="{3E99CBAE-8A73-4F80-A9E8-D74EE88E8674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2"/>
              </a:solidFill>
            </a:rPr>
            <a:t>На основе прочтения и осмысления сказки</a:t>
          </a:r>
          <a:endParaRPr lang="ru-RU" sz="1700" dirty="0"/>
        </a:p>
      </dgm:t>
    </dgm:pt>
    <dgm:pt modelId="{553C4963-8864-4BB1-B9B1-8243E2B17C94}" type="parTrans" cxnId="{83A91FFB-A51D-4B7A-B0A6-31FC45A571CB}">
      <dgm:prSet/>
      <dgm:spPr/>
      <dgm:t>
        <a:bodyPr/>
        <a:lstStyle/>
        <a:p>
          <a:endParaRPr lang="ru-RU"/>
        </a:p>
      </dgm:t>
    </dgm:pt>
    <dgm:pt modelId="{17A00EC7-071F-459D-990D-526C8B577C34}" type="sibTrans" cxnId="{83A91FFB-A51D-4B7A-B0A6-31FC45A571CB}">
      <dgm:prSet/>
      <dgm:spPr/>
      <dgm:t>
        <a:bodyPr/>
        <a:lstStyle/>
        <a:p>
          <a:endParaRPr lang="ru-RU"/>
        </a:p>
      </dgm:t>
    </dgm:pt>
    <dgm:pt modelId="{BB727D12-2186-40D2-83FA-005FF8E35805}" type="pres">
      <dgm:prSet presAssocID="{C02188EF-B800-4746-9071-D22019B293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E6DFFC-27B4-4F04-B59C-E047EA343E25}" type="pres">
      <dgm:prSet presAssocID="{B48B47AB-9476-4832-BECB-68217201194A}" presName="linNode" presStyleCnt="0"/>
      <dgm:spPr/>
    </dgm:pt>
    <dgm:pt modelId="{40635BE8-8A4C-48B0-99F1-4EC6D87D4612}" type="pres">
      <dgm:prSet presAssocID="{B48B47AB-9476-4832-BECB-68217201194A}" presName="parentText" presStyleLbl="node1" presStyleIdx="0" presStyleCnt="3" custScaleX="78419" custLinFactNeighborX="-1266" custLinFactNeighborY="-173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27076B-9247-4C70-8952-080CC3BDC691}" type="pres">
      <dgm:prSet presAssocID="{B48B47AB-9476-4832-BECB-68217201194A}" presName="descendantText" presStyleLbl="alignAccFollowNode1" presStyleIdx="0" presStyleCnt="3" custScaleX="111127" custScaleY="1316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572C7A-35FE-40A4-A32B-F1E2B425F441}" type="pres">
      <dgm:prSet presAssocID="{F1329A4A-D94E-4F50-99C2-AAA0C958E18A}" presName="sp" presStyleCnt="0"/>
      <dgm:spPr/>
    </dgm:pt>
    <dgm:pt modelId="{A341B1D0-25AE-4DC1-9BCD-FE5CDCFF1425}" type="pres">
      <dgm:prSet presAssocID="{BBE786FE-52BA-46C1-8498-FEF3873FF1FC}" presName="linNode" presStyleCnt="0"/>
      <dgm:spPr/>
    </dgm:pt>
    <dgm:pt modelId="{B2A6B078-BDE1-40FC-86A2-EEE8C6A00DE6}" type="pres">
      <dgm:prSet presAssocID="{BBE786FE-52BA-46C1-8498-FEF3873FF1FC}" presName="parentText" presStyleLbl="node1" presStyleIdx="1" presStyleCnt="3" custScaleX="797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82A268-7A9A-4E1F-A116-CEA19C339528}" type="pres">
      <dgm:prSet presAssocID="{BBE786FE-52BA-46C1-8498-FEF3873FF1FC}" presName="descendantText" presStyleLbl="alignAccFollowNode1" presStyleIdx="1" presStyleCnt="3" custScaleX="119394" custScaleY="1637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69FC6C-A590-4C78-9D52-580DE6FBC4AF}" type="pres">
      <dgm:prSet presAssocID="{2377DBE7-62E1-40BC-860F-A29620A932F5}" presName="sp" presStyleCnt="0"/>
      <dgm:spPr/>
    </dgm:pt>
    <dgm:pt modelId="{200AFC78-B07C-4D7F-92B9-FA99392327FF}" type="pres">
      <dgm:prSet presAssocID="{1C48ADD4-034F-4718-B66E-93D7E2183175}" presName="linNode" presStyleCnt="0"/>
      <dgm:spPr/>
    </dgm:pt>
    <dgm:pt modelId="{7A6D8A8D-6933-491B-A5F3-C8CEC86CA47B}" type="pres">
      <dgm:prSet presAssocID="{1C48ADD4-034F-4718-B66E-93D7E2183175}" presName="parentText" presStyleLbl="node1" presStyleIdx="2" presStyleCnt="3" custScaleX="838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781448-9E40-4B91-A381-DBC6E4AE481A}" type="pres">
      <dgm:prSet presAssocID="{1C48ADD4-034F-4718-B66E-93D7E2183175}" presName="descendantText" presStyleLbl="alignAccFollowNode1" presStyleIdx="2" presStyleCnt="3" custScaleX="132176" custScaleY="1841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38B19F-4A2F-46CE-8063-57ADE09A573A}" srcId="{C02188EF-B800-4746-9071-D22019B29381}" destId="{1C48ADD4-034F-4718-B66E-93D7E2183175}" srcOrd="2" destOrd="0" parTransId="{E1065E8E-A55C-439F-99F2-3CF07171CA61}" sibTransId="{2B64D06B-949C-4923-8511-95A814EFC368}"/>
    <dgm:cxn modelId="{D86297B0-F0F1-456B-8FE7-71B3A9CC7651}" srcId="{B48B47AB-9476-4832-BECB-68217201194A}" destId="{17085438-229C-422E-8EB4-D6BF3DA8B535}" srcOrd="0" destOrd="0" parTransId="{CA0DB59E-3972-4215-82AB-4584B6AB61F3}" sibTransId="{4FD4C914-5D77-407E-BD1B-6B89D9C8C93B}"/>
    <dgm:cxn modelId="{1F6FB52D-42E2-4BFC-AE4A-A8F6D905E316}" type="presOf" srcId="{1C48ADD4-034F-4718-B66E-93D7E2183175}" destId="{7A6D8A8D-6933-491B-A5F3-C8CEC86CA47B}" srcOrd="0" destOrd="0" presId="urn:microsoft.com/office/officeart/2005/8/layout/vList5"/>
    <dgm:cxn modelId="{23CBF31D-5B89-43F3-8247-93B73C3150AF}" type="presOf" srcId="{D7269F66-10E7-40F6-91B0-F0864ED7F0B9}" destId="{2782A268-7A9A-4E1F-A116-CEA19C339528}" srcOrd="0" destOrd="0" presId="urn:microsoft.com/office/officeart/2005/8/layout/vList5"/>
    <dgm:cxn modelId="{5F5ED8A2-82DD-47E9-A95F-5E55309915C9}" type="presOf" srcId="{BBE786FE-52BA-46C1-8498-FEF3873FF1FC}" destId="{B2A6B078-BDE1-40FC-86A2-EEE8C6A00DE6}" srcOrd="0" destOrd="0" presId="urn:microsoft.com/office/officeart/2005/8/layout/vList5"/>
    <dgm:cxn modelId="{023FB8DC-01E6-477C-A29C-CC3422C50F81}" srcId="{BBE786FE-52BA-46C1-8498-FEF3873FF1FC}" destId="{D7269F66-10E7-40F6-91B0-F0864ED7F0B9}" srcOrd="0" destOrd="0" parTransId="{16DFE679-020E-4CCE-8DC7-6EEE04BB4F30}" sibTransId="{ED799870-8F23-4CAD-8F2D-6B5D783E2184}"/>
    <dgm:cxn modelId="{97EC3BBF-382C-407D-8EC5-31D04284B835}" type="presOf" srcId="{17085438-229C-422E-8EB4-D6BF3DA8B535}" destId="{4C27076B-9247-4C70-8952-080CC3BDC691}" srcOrd="0" destOrd="0" presId="urn:microsoft.com/office/officeart/2005/8/layout/vList5"/>
    <dgm:cxn modelId="{B28E6DFA-9D2A-4281-9940-328EF9AAACB4}" srcId="{C02188EF-B800-4746-9071-D22019B29381}" destId="{B48B47AB-9476-4832-BECB-68217201194A}" srcOrd="0" destOrd="0" parTransId="{2872DC86-A6AF-4F5C-A762-2D547CEDBAD1}" sibTransId="{F1329A4A-D94E-4F50-99C2-AAA0C958E18A}"/>
    <dgm:cxn modelId="{14E82D51-D841-43C0-A334-6346D15A8EC8}" srcId="{C02188EF-B800-4746-9071-D22019B29381}" destId="{BBE786FE-52BA-46C1-8498-FEF3873FF1FC}" srcOrd="1" destOrd="0" parTransId="{765E5C70-FA45-4CDB-9B3E-100DCBF3C193}" sibTransId="{2377DBE7-62E1-40BC-860F-A29620A932F5}"/>
    <dgm:cxn modelId="{46FD6D4C-406D-450A-AA2A-CC7BC3CD4B9B}" type="presOf" srcId="{C02188EF-B800-4746-9071-D22019B29381}" destId="{BB727D12-2186-40D2-83FA-005FF8E35805}" srcOrd="0" destOrd="0" presId="urn:microsoft.com/office/officeart/2005/8/layout/vList5"/>
    <dgm:cxn modelId="{B349D602-4D97-46DA-AF44-BF28CC3320CC}" type="presOf" srcId="{B48B47AB-9476-4832-BECB-68217201194A}" destId="{40635BE8-8A4C-48B0-99F1-4EC6D87D4612}" srcOrd="0" destOrd="0" presId="urn:microsoft.com/office/officeart/2005/8/layout/vList5"/>
    <dgm:cxn modelId="{AE5EA72D-EBD8-43E2-BCC0-771AFC1BB50A}" type="presOf" srcId="{3E99CBAE-8A73-4F80-A9E8-D74EE88E8674}" destId="{03781448-9E40-4B91-A381-DBC6E4AE481A}" srcOrd="0" destOrd="0" presId="urn:microsoft.com/office/officeart/2005/8/layout/vList5"/>
    <dgm:cxn modelId="{83A91FFB-A51D-4B7A-B0A6-31FC45A571CB}" srcId="{1C48ADD4-034F-4718-B66E-93D7E2183175}" destId="{3E99CBAE-8A73-4F80-A9E8-D74EE88E8674}" srcOrd="0" destOrd="0" parTransId="{553C4963-8864-4BB1-B9B1-8243E2B17C94}" sibTransId="{17A00EC7-071F-459D-990D-526C8B577C34}"/>
    <dgm:cxn modelId="{26E1E0CD-3010-4EE6-A165-C8FB319BE2C2}" type="presParOf" srcId="{BB727D12-2186-40D2-83FA-005FF8E35805}" destId="{B8E6DFFC-27B4-4F04-B59C-E047EA343E25}" srcOrd="0" destOrd="0" presId="urn:microsoft.com/office/officeart/2005/8/layout/vList5"/>
    <dgm:cxn modelId="{52EAF6E3-B350-4761-B02E-10623FDB84BD}" type="presParOf" srcId="{B8E6DFFC-27B4-4F04-B59C-E047EA343E25}" destId="{40635BE8-8A4C-48B0-99F1-4EC6D87D4612}" srcOrd="0" destOrd="0" presId="urn:microsoft.com/office/officeart/2005/8/layout/vList5"/>
    <dgm:cxn modelId="{481DCBDF-D902-468D-AFE3-4429B9A0A427}" type="presParOf" srcId="{B8E6DFFC-27B4-4F04-B59C-E047EA343E25}" destId="{4C27076B-9247-4C70-8952-080CC3BDC691}" srcOrd="1" destOrd="0" presId="urn:microsoft.com/office/officeart/2005/8/layout/vList5"/>
    <dgm:cxn modelId="{4A508705-83ED-47A2-A811-D24E01902FFD}" type="presParOf" srcId="{BB727D12-2186-40D2-83FA-005FF8E35805}" destId="{DC572C7A-35FE-40A4-A32B-F1E2B425F441}" srcOrd="1" destOrd="0" presId="urn:microsoft.com/office/officeart/2005/8/layout/vList5"/>
    <dgm:cxn modelId="{57593282-33E9-4A86-BFA3-6D1E66C00F42}" type="presParOf" srcId="{BB727D12-2186-40D2-83FA-005FF8E35805}" destId="{A341B1D0-25AE-4DC1-9BCD-FE5CDCFF1425}" srcOrd="2" destOrd="0" presId="urn:microsoft.com/office/officeart/2005/8/layout/vList5"/>
    <dgm:cxn modelId="{B89E5AFE-6536-4758-9130-8F67022A7EC4}" type="presParOf" srcId="{A341B1D0-25AE-4DC1-9BCD-FE5CDCFF1425}" destId="{B2A6B078-BDE1-40FC-86A2-EEE8C6A00DE6}" srcOrd="0" destOrd="0" presId="urn:microsoft.com/office/officeart/2005/8/layout/vList5"/>
    <dgm:cxn modelId="{0E255235-A40C-4E4A-BF17-AD56FF791866}" type="presParOf" srcId="{A341B1D0-25AE-4DC1-9BCD-FE5CDCFF1425}" destId="{2782A268-7A9A-4E1F-A116-CEA19C339528}" srcOrd="1" destOrd="0" presId="urn:microsoft.com/office/officeart/2005/8/layout/vList5"/>
    <dgm:cxn modelId="{C1874B30-03B9-418E-AA7F-3CD1F4BF0386}" type="presParOf" srcId="{BB727D12-2186-40D2-83FA-005FF8E35805}" destId="{5469FC6C-A590-4C78-9D52-580DE6FBC4AF}" srcOrd="3" destOrd="0" presId="urn:microsoft.com/office/officeart/2005/8/layout/vList5"/>
    <dgm:cxn modelId="{00E382C3-19D7-47D1-B81B-BD0C9C8D582F}" type="presParOf" srcId="{BB727D12-2186-40D2-83FA-005FF8E35805}" destId="{200AFC78-B07C-4D7F-92B9-FA99392327FF}" srcOrd="4" destOrd="0" presId="urn:microsoft.com/office/officeart/2005/8/layout/vList5"/>
    <dgm:cxn modelId="{8B2B9097-C291-4210-A0F8-EB4861143236}" type="presParOf" srcId="{200AFC78-B07C-4D7F-92B9-FA99392327FF}" destId="{7A6D8A8D-6933-491B-A5F3-C8CEC86CA47B}" srcOrd="0" destOrd="0" presId="urn:microsoft.com/office/officeart/2005/8/layout/vList5"/>
    <dgm:cxn modelId="{9D06DDF5-4530-4B63-9F8D-E42F572E0297}" type="presParOf" srcId="{200AFC78-B07C-4D7F-92B9-FA99392327FF}" destId="{03781448-9E40-4B91-A381-DBC6E4AE481A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uk-UA" smtClean="0"/>
              <a:t>Зразок підзаголовка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5A06-0B1B-41E9-8DEF-50DF386885A3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B308-DE0A-4658-84EC-85CE64EDE6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56077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5A06-0B1B-41E9-8DEF-50DF386885A3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B308-DE0A-4658-84EC-85CE64EDE6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16666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5A06-0B1B-41E9-8DEF-50DF386885A3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B308-DE0A-4658-84EC-85CE64EDE6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12700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5A06-0B1B-41E9-8DEF-50DF386885A3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B308-DE0A-4658-84EC-85CE64EDE6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6579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5A06-0B1B-41E9-8DEF-50DF386885A3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B308-DE0A-4658-84EC-85CE64EDE6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9573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5A06-0B1B-41E9-8DEF-50DF386885A3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B308-DE0A-4658-84EC-85CE64EDE6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724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5A06-0B1B-41E9-8DEF-50DF386885A3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B308-DE0A-4658-84EC-85CE64EDE6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0104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5A06-0B1B-41E9-8DEF-50DF386885A3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B308-DE0A-4658-84EC-85CE64EDE6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5609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5A06-0B1B-41E9-8DEF-50DF386885A3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B308-DE0A-4658-84EC-85CE64EDE6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02705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5A06-0B1B-41E9-8DEF-50DF386885A3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B308-DE0A-4658-84EC-85CE64EDE6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17865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5A06-0B1B-41E9-8DEF-50DF386885A3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B308-DE0A-4658-84EC-85CE64EDE6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317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55A06-0B1B-41E9-8DEF-50DF386885A3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EB308-DE0A-4658-84EC-85CE64EDE6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8347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</a:t>
            </a:r>
            <a:r>
              <a:rPr lang="ru-RU" dirty="0" smtClean="0"/>
              <a:t>Моделирование современного урока в условиях реализации ФГОС»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3056708" y="3657600"/>
            <a:ext cx="5786845" cy="2952206"/>
          </a:xfrm>
        </p:spPr>
        <p:txBody>
          <a:bodyPr>
            <a:normAutofit/>
          </a:bodyPr>
          <a:lstStyle/>
          <a:p>
            <a:r>
              <a:rPr lang="uk-UA" sz="2400" dirty="0" err="1" smtClean="0">
                <a:solidFill>
                  <a:srgbClr val="FFFF00"/>
                </a:solidFill>
              </a:rPr>
              <a:t>Авторский</a:t>
            </a:r>
            <a:r>
              <a:rPr lang="uk-UA" sz="2400" dirty="0" smtClean="0">
                <a:solidFill>
                  <a:srgbClr val="FFFF00"/>
                </a:solidFill>
              </a:rPr>
              <a:t> </a:t>
            </a:r>
            <a:r>
              <a:rPr lang="uk-UA" sz="2400" dirty="0" err="1" smtClean="0">
                <a:solidFill>
                  <a:srgbClr val="FFFF00"/>
                </a:solidFill>
              </a:rPr>
              <a:t>коллектив</a:t>
            </a:r>
            <a:r>
              <a:rPr lang="uk-UA" sz="2400" dirty="0" smtClean="0">
                <a:solidFill>
                  <a:srgbClr val="FFFF00"/>
                </a:solidFill>
              </a:rPr>
              <a:t> </a:t>
            </a:r>
          </a:p>
          <a:p>
            <a:r>
              <a:rPr lang="uk-UA" sz="2400" dirty="0" smtClean="0">
                <a:solidFill>
                  <a:srgbClr val="FFFF00"/>
                </a:solidFill>
              </a:rPr>
              <a:t>ГБОУ </a:t>
            </a:r>
            <a:r>
              <a:rPr lang="uk-UA" sz="2400" dirty="0" err="1" smtClean="0">
                <a:solidFill>
                  <a:srgbClr val="FFFF00"/>
                </a:solidFill>
              </a:rPr>
              <a:t>СОШ</a:t>
            </a:r>
            <a:r>
              <a:rPr lang="uk-UA" sz="2400" dirty="0" smtClean="0">
                <a:solidFill>
                  <a:srgbClr val="FFFF00"/>
                </a:solidFill>
              </a:rPr>
              <a:t> №1 </a:t>
            </a:r>
            <a:r>
              <a:rPr lang="uk-UA" sz="2400" dirty="0" err="1" smtClean="0">
                <a:solidFill>
                  <a:srgbClr val="FFFF00"/>
                </a:solidFill>
              </a:rPr>
              <a:t>г.о</a:t>
            </a:r>
            <a:r>
              <a:rPr lang="en-US" sz="2400" dirty="0" smtClean="0">
                <a:solidFill>
                  <a:srgbClr val="FFFF00"/>
                </a:solidFill>
              </a:rPr>
              <a:t>.</a:t>
            </a:r>
            <a:r>
              <a:rPr lang="uk-UA" sz="2400" dirty="0" smtClean="0">
                <a:solidFill>
                  <a:srgbClr val="FFFF00"/>
                </a:solidFill>
              </a:rPr>
              <a:t> </a:t>
            </a:r>
            <a:r>
              <a:rPr lang="uk-UA" sz="2400" dirty="0" err="1" smtClean="0">
                <a:solidFill>
                  <a:srgbClr val="FFFF00"/>
                </a:solidFill>
              </a:rPr>
              <a:t>Чапаевск</a:t>
            </a:r>
            <a:r>
              <a:rPr lang="uk-UA" sz="2400" dirty="0" smtClean="0">
                <a:solidFill>
                  <a:srgbClr val="FFFF00"/>
                </a:solidFill>
              </a:rPr>
              <a:t>:</a:t>
            </a:r>
          </a:p>
          <a:p>
            <a:r>
              <a:rPr lang="uk-UA" dirty="0" err="1" smtClean="0"/>
              <a:t>Евсеева</a:t>
            </a:r>
            <a:r>
              <a:rPr lang="uk-UA" dirty="0" smtClean="0"/>
              <a:t> </a:t>
            </a:r>
            <a:r>
              <a:rPr lang="uk-UA" dirty="0" smtClean="0"/>
              <a:t>О.П., </a:t>
            </a:r>
            <a:r>
              <a:rPr lang="uk-UA" dirty="0" err="1" smtClean="0"/>
              <a:t>Емельчева</a:t>
            </a:r>
            <a:r>
              <a:rPr lang="uk-UA" dirty="0" smtClean="0"/>
              <a:t> И.Н., </a:t>
            </a:r>
          </a:p>
          <a:p>
            <a:r>
              <a:rPr lang="uk-UA" dirty="0" err="1" smtClean="0"/>
              <a:t>Ионова</a:t>
            </a:r>
            <a:r>
              <a:rPr lang="uk-UA" dirty="0" smtClean="0"/>
              <a:t> В.В.,  </a:t>
            </a:r>
            <a:r>
              <a:rPr lang="uk-UA" dirty="0" err="1" smtClean="0"/>
              <a:t>Кузьминова</a:t>
            </a:r>
            <a:r>
              <a:rPr lang="uk-UA" dirty="0" smtClean="0"/>
              <a:t> С.А., </a:t>
            </a:r>
          </a:p>
          <a:p>
            <a:r>
              <a:rPr lang="uk-UA" dirty="0" err="1" smtClean="0"/>
              <a:t>Мирскова</a:t>
            </a:r>
            <a:r>
              <a:rPr lang="uk-UA" dirty="0" smtClean="0"/>
              <a:t> М.В., </a:t>
            </a:r>
            <a:r>
              <a:rPr lang="uk-UA" dirty="0" err="1" smtClean="0"/>
              <a:t>Поняева</a:t>
            </a:r>
            <a:r>
              <a:rPr lang="uk-UA" dirty="0" smtClean="0"/>
              <a:t> О.Г.,</a:t>
            </a:r>
          </a:p>
          <a:p>
            <a:r>
              <a:rPr lang="uk-UA" dirty="0" smtClean="0"/>
              <a:t>Романова А.В., </a:t>
            </a:r>
            <a:r>
              <a:rPr lang="uk-UA" dirty="0" err="1" smtClean="0"/>
              <a:t>Скопинцева</a:t>
            </a:r>
            <a:r>
              <a:rPr lang="uk-UA" dirty="0" smtClean="0"/>
              <a:t> Е.Н.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2038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Основные понятия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0845" y="2978332"/>
            <a:ext cx="19463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Сказка</a:t>
            </a:r>
            <a:endParaRPr lang="ru-RU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2960915" y="4672147"/>
            <a:ext cx="1267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Калач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017622" y="1354183"/>
            <a:ext cx="18462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Мудрость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863635" y="3796937"/>
            <a:ext cx="1267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Быт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345577" y="5286101"/>
            <a:ext cx="1267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Жанр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783874" y="1602377"/>
            <a:ext cx="1519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Баранка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566263" y="2386147"/>
            <a:ext cx="1267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Добро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463041" y="1497874"/>
            <a:ext cx="1798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Богатство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210491" y="2608216"/>
            <a:ext cx="1872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Фольклор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753497" y="3291839"/>
            <a:ext cx="1267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Герой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5826035" y="4441370"/>
            <a:ext cx="2220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Характер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Основные законы, закономерности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12" y="1472928"/>
            <a:ext cx="8136526" cy="43513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u="sng" dirty="0" smtClean="0"/>
              <a:t>Законы сказочного жанра</a:t>
            </a:r>
          </a:p>
          <a:p>
            <a:pPr algn="ctr">
              <a:buNone/>
            </a:pPr>
            <a:r>
              <a:rPr lang="ru-RU" sz="3600" dirty="0" smtClean="0"/>
              <a:t>Бытовые сказки </a:t>
            </a:r>
          </a:p>
          <a:p>
            <a:pPr algn="ctr">
              <a:buNone/>
            </a:pPr>
            <a:r>
              <a:rPr lang="ru-RU" sz="3600" dirty="0" smtClean="0"/>
              <a:t> высмеивают плохие черты характера человека, выражают радостное удивление умом</a:t>
            </a:r>
          </a:p>
          <a:p>
            <a:pPr algn="ctr">
              <a:buNone/>
            </a:pPr>
            <a:r>
              <a:rPr lang="ru-RU" sz="3600" dirty="0" smtClean="0"/>
              <a:t> и находчивостью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29842" y="600891"/>
            <a:ext cx="3868340" cy="914400"/>
          </a:xfrm>
        </p:spPr>
        <p:txBody>
          <a:bodyPr/>
          <a:lstStyle/>
          <a:p>
            <a:pPr algn="ctr"/>
            <a:r>
              <a:rPr lang="ru-RU" sz="3300" b="0" dirty="0" smtClean="0">
                <a:solidFill>
                  <a:srgbClr val="FFFF00"/>
                </a:solidFill>
              </a:rPr>
              <a:t>Тип урока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629842" y="1371600"/>
            <a:ext cx="3868340" cy="2508069"/>
          </a:xfrm>
        </p:spPr>
        <p:txBody>
          <a:bodyPr/>
          <a:lstStyle/>
          <a:p>
            <a:pPr algn="ctr">
              <a:buNone/>
            </a:pPr>
            <a:r>
              <a:rPr lang="ru-RU" sz="3200" dirty="0" smtClean="0"/>
              <a:t>Урок открытия</a:t>
            </a:r>
          </a:p>
          <a:p>
            <a:pPr algn="ctr">
              <a:buNone/>
            </a:pPr>
            <a:r>
              <a:rPr lang="ru-RU" sz="3200" dirty="0" smtClean="0"/>
              <a:t>новых знаний,</a:t>
            </a:r>
          </a:p>
          <a:p>
            <a:pPr algn="ctr">
              <a:buNone/>
            </a:pPr>
            <a:r>
              <a:rPr lang="ru-RU" sz="3200" dirty="0" smtClean="0"/>
              <a:t>приобретения</a:t>
            </a:r>
          </a:p>
          <a:p>
            <a:pPr algn="ctr">
              <a:buNone/>
            </a:pPr>
            <a:r>
              <a:rPr lang="ru-RU" sz="3200" dirty="0" smtClean="0"/>
              <a:t>умений и навыков</a:t>
            </a:r>
            <a:endParaRPr lang="ru-RU" sz="32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576898" y="470264"/>
            <a:ext cx="3887391" cy="731520"/>
          </a:xfrm>
        </p:spPr>
        <p:txBody>
          <a:bodyPr>
            <a:normAutofit/>
          </a:bodyPr>
          <a:lstStyle/>
          <a:p>
            <a:pPr algn="ctr"/>
            <a:r>
              <a:rPr lang="ru-RU" sz="3300" b="0" dirty="0" smtClean="0">
                <a:solidFill>
                  <a:srgbClr val="FFFF00"/>
                </a:solidFill>
              </a:rPr>
              <a:t>Форма урока</a:t>
            </a:r>
            <a:endParaRPr lang="ru-RU" sz="3300" b="0" dirty="0">
              <a:solidFill>
                <a:srgbClr val="FFFF00"/>
              </a:solidFill>
            </a:endParaRPr>
          </a:p>
        </p:txBody>
      </p:sp>
      <p:pic>
        <p:nvPicPr>
          <p:cNvPr id="8" name="Содержимое 7" descr="yarmarka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023360" y="3591087"/>
            <a:ext cx="4833213" cy="2972426"/>
          </a:xfrm>
        </p:spPr>
      </p:pic>
      <p:sp>
        <p:nvSpPr>
          <p:cNvPr id="9" name="TextBox 8"/>
          <p:cNvSpPr txBox="1"/>
          <p:nvPr/>
        </p:nvSpPr>
        <p:spPr>
          <a:xfrm>
            <a:off x="5068389" y="1528354"/>
            <a:ext cx="2939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Урок-ярмарка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5587" y="221435"/>
            <a:ext cx="7886700" cy="132556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Образовательная технология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628650" y="1240972"/>
            <a:ext cx="7886700" cy="86214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200" dirty="0" smtClean="0"/>
              <a:t>Технология учебно-группового сотрудничества</a:t>
            </a:r>
            <a:endParaRPr lang="ru-RU" sz="3200" dirty="0"/>
          </a:p>
        </p:txBody>
      </p:sp>
      <p:pic>
        <p:nvPicPr>
          <p:cNvPr id="8" name="Содержимое 3" descr="depositphotos_28042085-stock-photo-3d-white-people-team-wi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0376" y="2567943"/>
            <a:ext cx="3581957" cy="32563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9246" y="365126"/>
            <a:ext cx="6386104" cy="132556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Оснащение урока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351314" y="1410789"/>
            <a:ext cx="6399167" cy="4713923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Экран, </a:t>
            </a:r>
          </a:p>
          <a:p>
            <a:pPr algn="ctr"/>
            <a:r>
              <a:rPr lang="ru-RU" sz="2400" dirty="0" smtClean="0"/>
              <a:t>проектор, </a:t>
            </a:r>
          </a:p>
          <a:p>
            <a:pPr algn="ctr"/>
            <a:r>
              <a:rPr lang="ru-RU" sz="2400" dirty="0" smtClean="0"/>
              <a:t>магнитная доска,</a:t>
            </a:r>
          </a:p>
          <a:p>
            <a:pPr algn="ctr"/>
            <a:r>
              <a:rPr lang="ru-RU" sz="2400" dirty="0" smtClean="0"/>
              <a:t> ноутбук,</a:t>
            </a:r>
          </a:p>
          <a:p>
            <a:pPr algn="ctr"/>
            <a:r>
              <a:rPr lang="ru-RU" sz="2400" dirty="0" smtClean="0"/>
              <a:t> наглядные пособия </a:t>
            </a:r>
          </a:p>
          <a:p>
            <a:pPr algn="ctr">
              <a:buNone/>
            </a:pPr>
            <a:r>
              <a:rPr lang="ru-RU" sz="2400" dirty="0" smtClean="0"/>
              <a:t>(презентация),</a:t>
            </a:r>
          </a:p>
          <a:p>
            <a:pPr algn="ctr"/>
            <a:r>
              <a:rPr lang="ru-RU" sz="2400" dirty="0" smtClean="0"/>
              <a:t> дидактический материал </a:t>
            </a:r>
          </a:p>
          <a:p>
            <a:pPr algn="ctr">
              <a:buNone/>
            </a:pPr>
            <a:r>
              <a:rPr lang="ru-RU" sz="2400" dirty="0" smtClean="0"/>
              <a:t>(карточки, схемы, словари, аудиозаписи)</a:t>
            </a:r>
          </a:p>
          <a:p>
            <a:pPr algn="ctr"/>
            <a:r>
              <a:rPr lang="ru-RU" sz="2400" dirty="0" err="1" smtClean="0"/>
              <a:t>УЛО-ПРОкласс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Мизансцена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Fotolia_54285979_Subscription_Monthly_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08663" y="4551240"/>
            <a:ext cx="1846217" cy="1646421"/>
          </a:xfrm>
        </p:spPr>
      </p:pic>
      <p:pic>
        <p:nvPicPr>
          <p:cNvPr id="5" name="Содержимое 3" descr="Fotolia_54285979_Subscription_Monthly_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5211" y="850098"/>
            <a:ext cx="1846217" cy="1646421"/>
          </a:xfrm>
          <a:prstGeom prst="rect">
            <a:avLst/>
          </a:prstGeom>
        </p:spPr>
      </p:pic>
      <p:pic>
        <p:nvPicPr>
          <p:cNvPr id="6" name="Содержимое 3" descr="Fotolia_54285979_Subscription_Monthly_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8229" y="2165092"/>
            <a:ext cx="1846217" cy="1646421"/>
          </a:xfrm>
          <a:prstGeom prst="rect">
            <a:avLst/>
          </a:prstGeom>
        </p:spPr>
      </p:pic>
      <p:pic>
        <p:nvPicPr>
          <p:cNvPr id="7" name="Содержимое 3" descr="Fotolia_54285979_Subscription_Monthly_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91051" y="4498990"/>
            <a:ext cx="1846217" cy="1646421"/>
          </a:xfrm>
          <a:prstGeom prst="rect">
            <a:avLst/>
          </a:prstGeom>
        </p:spPr>
      </p:pic>
      <p:pic>
        <p:nvPicPr>
          <p:cNvPr id="8" name="Содержимое 3" descr="Fotolia_54285979_Subscription_Monthly_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57406" y="889286"/>
            <a:ext cx="1846217" cy="16464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Рефлексия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Рефлексия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51045" y="1485991"/>
            <a:ext cx="5593223" cy="43513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2978965"/>
          </a:xfrm>
        </p:spPr>
        <p:txBody>
          <a:bodyPr/>
          <a:lstStyle/>
          <a:p>
            <a:pPr algn="r"/>
            <a:r>
              <a:rPr lang="ru-RU" dirty="0" smtClean="0"/>
              <a:t>Мудр – тот, кто знает </a:t>
            </a:r>
            <a:r>
              <a:rPr lang="ru-RU" err="1" smtClean="0"/>
              <a:t>нужное</a:t>
            </a:r>
            <a:r>
              <a:rPr lang="ru-RU" smtClean="0"/>
              <a:t>, а </a:t>
            </a:r>
            <a:r>
              <a:rPr lang="ru-RU" dirty="0" smtClean="0"/>
              <a:t>не многое</a:t>
            </a:r>
            <a:br>
              <a:rPr lang="ru-RU" dirty="0" smtClean="0"/>
            </a:br>
            <a:r>
              <a:rPr lang="ru-RU" dirty="0" smtClean="0"/>
              <a:t>Эсхил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Паспорт урока литературного чтения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во 2 классе по теме: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28650" y="1515291"/>
            <a:ext cx="7886700" cy="4661671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2800" dirty="0" smtClean="0"/>
              <a:t>Русская народная сказка</a:t>
            </a:r>
          </a:p>
          <a:p>
            <a:pPr algn="ctr">
              <a:buNone/>
            </a:pPr>
            <a:r>
              <a:rPr lang="ru-RU" sz="6000" dirty="0" smtClean="0"/>
              <a:t> «Три калача и одна баранка»</a:t>
            </a:r>
            <a:endParaRPr lang="ru-RU" sz="6000" dirty="0"/>
          </a:p>
        </p:txBody>
      </p:sp>
      <p:pic>
        <p:nvPicPr>
          <p:cNvPr id="4" name="Содержимое 3" descr="i_1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7554" y="3869359"/>
            <a:ext cx="1828800" cy="22494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7877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Образовательная цель</a:t>
            </a:r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28650" y="1463040"/>
          <a:ext cx="8071213" cy="2965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Планируемые образовательные результаты</a:t>
            </a:r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48195" y="1606732"/>
          <a:ext cx="8686800" cy="4986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8697"/>
                <a:gridCol w="6048103"/>
              </a:tblGrid>
              <a:tr h="1115640">
                <a:tc>
                  <a:txBody>
                    <a:bodyPr/>
                    <a:lstStyle/>
                    <a:p>
                      <a:r>
                        <a:rPr lang="ru-RU" sz="2400" u="sng" dirty="0" smtClean="0">
                          <a:solidFill>
                            <a:schemeClr val="tx2"/>
                          </a:solidFill>
                        </a:rPr>
                        <a:t>Личностные</a:t>
                      </a:r>
                      <a:endParaRPr lang="ru-RU" sz="2400" u="sng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-придерживается</a:t>
                      </a:r>
                      <a:r>
                        <a:rPr lang="ru-RU" sz="1800" b="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этических норм общения и сотрудничества при совместной работе над учебной задачей,</a:t>
                      </a:r>
                      <a:r>
                        <a:rPr lang="ru-RU" sz="1800" b="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ru-RU" sz="1800" b="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-осознает значимость своей работы</a:t>
                      </a:r>
                      <a:endParaRPr lang="ru-RU" sz="18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215344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u="sng" kern="1200" dirty="0" err="1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Метапредметные</a:t>
                      </a:r>
                      <a:endParaRPr lang="ru-RU" sz="24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-воспринимает</a:t>
                      </a:r>
                      <a:r>
                        <a:rPr lang="ru-RU" sz="1800" b="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информацию, представленную в разных видах;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-высказывает</a:t>
                      </a:r>
                      <a:r>
                        <a:rPr lang="ru-RU" sz="1800" b="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предложения, делает выводы;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- участвует в коллективном обсуждении проблем;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- умеет слушать учителя, одноклассников;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- употребляет вежливые формы обращения;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- сотрудничает с товарищами при выполнении заданий в  группе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1511921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u="sng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Предметные:</a:t>
                      </a:r>
                      <a:endParaRPr lang="ru-RU" sz="24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18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читает вслух осознанно, правильно и выразительно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различает жанры устного народного творчества;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- характеризует героев сказки;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- находит главную мысль  произведения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- передает содержание</a:t>
                      </a:r>
                      <a:endParaRPr lang="ru-RU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Программные требования к образовательным результатам раздела</a:t>
            </a:r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7487"/>
                <a:gridCol w="3499213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Ученик научится:</a:t>
                      </a:r>
                    </a:p>
                    <a:p>
                      <a:pPr algn="ctr"/>
                      <a:endParaRPr lang="ru-RU" sz="2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Ученик получит возможность научиться:</a:t>
                      </a:r>
                      <a:endParaRPr lang="ru-RU" sz="2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Читать</a:t>
                      </a:r>
                      <a:r>
                        <a:rPr lang="ru-RU" sz="2000" b="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вслух осознанно, правильно,</a:t>
                      </a:r>
                      <a:r>
                        <a:rPr lang="ru-RU" sz="20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со скоростью, позволяющей понимать смысл прочитанного</a:t>
                      </a:r>
                    </a:p>
                    <a:p>
                      <a:pPr algn="l"/>
                      <a:r>
                        <a:rPr lang="ru-RU" sz="20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определять героев, события, их последовательность</a:t>
                      </a:r>
                    </a:p>
                    <a:p>
                      <a:pPr algn="l"/>
                      <a:r>
                        <a:rPr lang="ru-RU" sz="20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задавать вопросы по содержанию, отвечать на них</a:t>
                      </a:r>
                    </a:p>
                    <a:p>
                      <a:pPr algn="l"/>
                      <a:r>
                        <a:rPr lang="ru-RU" sz="20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различать художественные произведения разных жанров</a:t>
                      </a:r>
                    </a:p>
                    <a:p>
                      <a:pPr algn="l"/>
                      <a:endParaRPr lang="ru-RU" sz="2000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l"/>
                      <a:r>
                        <a:rPr lang="ru-RU" sz="20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осмысливать эстетические и нравственные ценности художественного текста и высказывать собственное суждение</a:t>
                      </a:r>
                    </a:p>
                    <a:p>
                      <a:pPr algn="l"/>
                      <a:r>
                        <a:rPr lang="ru-RU" sz="20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определять позиции героев художественного текста</a:t>
                      </a:r>
                      <a:endParaRPr lang="ru-RU" sz="2000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Программное содержание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28800" y="1645919"/>
            <a:ext cx="700169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/>
              <a:t>Устное народное творчество,</a:t>
            </a:r>
          </a:p>
          <a:p>
            <a:pPr algn="ctr"/>
            <a:r>
              <a:rPr lang="ru-RU" sz="4400" dirty="0" smtClean="0"/>
              <a:t>сатирическая сказка, бытовая сказка,</a:t>
            </a:r>
          </a:p>
          <a:p>
            <a:pPr algn="ctr"/>
            <a:r>
              <a:rPr lang="ru-RU" sz="4400" dirty="0" smtClean="0"/>
              <a:t>характеристика героев,</a:t>
            </a:r>
          </a:p>
          <a:p>
            <a:pPr algn="ctr"/>
            <a:r>
              <a:rPr lang="ru-RU" sz="4400" dirty="0" smtClean="0"/>
              <a:t>тема, основная мысль,</a:t>
            </a:r>
          </a:p>
          <a:p>
            <a:pPr algn="ctr"/>
            <a:r>
              <a:rPr lang="ru-RU" sz="4400" dirty="0" smtClean="0"/>
              <a:t> мудрость, язык сказки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Мировоззренческая идея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629841" y="1681162"/>
            <a:ext cx="8043895" cy="1048975"/>
          </a:xfrm>
        </p:spPr>
        <p:txBody>
          <a:bodyPr>
            <a:noAutofit/>
          </a:bodyPr>
          <a:lstStyle/>
          <a:p>
            <a:r>
              <a:rPr lang="ru-RU" sz="5400" dirty="0" smtClean="0"/>
              <a:t>Сказка мудростью богата</a:t>
            </a:r>
            <a:endParaRPr lang="ru-RU" sz="5400" dirty="0"/>
          </a:p>
        </p:txBody>
      </p:sp>
      <p:pic>
        <p:nvPicPr>
          <p:cNvPr id="15" name="Содержимое 14" descr="0027-094-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611188" y="3174274"/>
            <a:ext cx="3828607" cy="33963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Ценностно-смысловые ориентиры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28800" y="1645919"/>
            <a:ext cx="700169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/>
              <a:t>Ум</a:t>
            </a:r>
          </a:p>
          <a:p>
            <a:pPr algn="ctr"/>
            <a:r>
              <a:rPr lang="ru-RU" sz="4400" dirty="0" smtClean="0"/>
              <a:t>Сообразительность</a:t>
            </a:r>
          </a:p>
          <a:p>
            <a:pPr algn="ctr"/>
            <a:r>
              <a:rPr lang="ru-RU" sz="4400" dirty="0" smtClean="0"/>
              <a:t>Достоинство</a:t>
            </a:r>
          </a:p>
          <a:p>
            <a:pPr algn="ctr"/>
            <a:r>
              <a:rPr lang="ru-RU" sz="4400" dirty="0" smtClean="0"/>
              <a:t>Честь</a:t>
            </a:r>
          </a:p>
          <a:p>
            <a:pPr algn="ctr"/>
            <a:r>
              <a:rPr lang="ru-RU" sz="4400" dirty="0" smtClean="0"/>
              <a:t>Культура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План изучения учебного материала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821576" y="1463040"/>
            <a:ext cx="5693773" cy="4713923"/>
          </a:xfrm>
        </p:spPr>
        <p:txBody>
          <a:bodyPr>
            <a:normAutofit lnSpcReduction="10000"/>
          </a:bodyPr>
          <a:lstStyle/>
          <a:p>
            <a:r>
              <a:rPr lang="ru-RU" b="1" u="sng" dirty="0" smtClean="0"/>
              <a:t>Актуализация усвоенных знаний и умений </a:t>
            </a:r>
            <a:r>
              <a:rPr lang="ru-RU" dirty="0" smtClean="0"/>
              <a:t>(КЕЙС)-работа с ранее прочитанными сказками</a:t>
            </a:r>
          </a:p>
          <a:p>
            <a:pPr lvl="0">
              <a:buNone/>
            </a:pPr>
            <a:r>
              <a:rPr lang="ru-RU" b="1" u="sng" dirty="0" smtClean="0"/>
              <a:t>Открытие «нового» знания: </a:t>
            </a:r>
          </a:p>
          <a:p>
            <a:r>
              <a:rPr lang="ru-RU" dirty="0" smtClean="0"/>
              <a:t> работа со словарем</a:t>
            </a:r>
          </a:p>
          <a:p>
            <a:r>
              <a:rPr lang="ru-RU" dirty="0" smtClean="0"/>
              <a:t> слушание сказки</a:t>
            </a:r>
          </a:p>
          <a:p>
            <a:r>
              <a:rPr lang="ru-RU" dirty="0" smtClean="0"/>
              <a:t> вопросы на восприятие ( </a:t>
            </a:r>
            <a:r>
              <a:rPr lang="ru-RU" dirty="0" err="1" smtClean="0"/>
              <a:t>ПРОкласс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b="1" u="sng" dirty="0" smtClean="0"/>
              <a:t>Самостоятельная работа:</a:t>
            </a:r>
          </a:p>
          <a:p>
            <a:r>
              <a:rPr lang="ru-RU" dirty="0" smtClean="0"/>
              <a:t>читают сказку</a:t>
            </a:r>
          </a:p>
          <a:p>
            <a:r>
              <a:rPr lang="ru-RU" dirty="0" smtClean="0"/>
              <a:t> отвечают на вопросы</a:t>
            </a:r>
          </a:p>
          <a:p>
            <a:pPr>
              <a:buNone/>
            </a:pPr>
            <a:r>
              <a:rPr lang="ru-RU" u="sng" dirty="0" smtClean="0"/>
              <a:t> </a:t>
            </a:r>
            <a:r>
              <a:rPr lang="ru-RU" b="1" u="sng" dirty="0" smtClean="0"/>
              <a:t>Включение нового знания в систему знаний</a:t>
            </a:r>
          </a:p>
          <a:p>
            <a:r>
              <a:rPr lang="ru-RU" dirty="0" err="1" smtClean="0"/>
              <a:t>инсценирование</a:t>
            </a:r>
            <a:endParaRPr lang="ru-RU" b="1" u="sng" dirty="0" smtClean="0"/>
          </a:p>
          <a:p>
            <a:r>
              <a:rPr lang="ru-RU" dirty="0" smtClean="0"/>
              <a:t>мини-проект «Колосок»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Настроювані 1">
      <a:dk1>
        <a:srgbClr val="FFFFFF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425</Words>
  <Application>Microsoft Office PowerPoint</Application>
  <PresentationFormat>Экран (4:3)</PresentationFormat>
  <Paragraphs>110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«Моделирование современного урока в условиях реализации ФГОС»</vt:lpstr>
      <vt:lpstr>Паспорт урока литературного чтения во 2 классе по теме: </vt:lpstr>
      <vt:lpstr>Образовательная цель</vt:lpstr>
      <vt:lpstr>Планируемые образовательные результаты</vt:lpstr>
      <vt:lpstr>Программные требования к образовательным результатам раздела</vt:lpstr>
      <vt:lpstr>Программное содержание</vt:lpstr>
      <vt:lpstr>Мировоззренческая идея</vt:lpstr>
      <vt:lpstr>Ценностно-смысловые ориентиры</vt:lpstr>
      <vt:lpstr>План изучения учебного материала</vt:lpstr>
      <vt:lpstr>Основные понятия</vt:lpstr>
      <vt:lpstr>Основные законы, закономерности</vt:lpstr>
      <vt:lpstr>Слайд 12</vt:lpstr>
      <vt:lpstr>Образовательная технология</vt:lpstr>
      <vt:lpstr>Оснащение урока</vt:lpstr>
      <vt:lpstr>Мизансцена</vt:lpstr>
      <vt:lpstr>Рефлексия</vt:lpstr>
      <vt:lpstr>Мудр – тот, кто знает нужное, а не многое Эсхил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Inna</dc:creator>
  <cp:lastModifiedBy>Ilvio</cp:lastModifiedBy>
  <cp:revision>19</cp:revision>
  <dcterms:created xsi:type="dcterms:W3CDTF">2015-08-23T07:03:48Z</dcterms:created>
  <dcterms:modified xsi:type="dcterms:W3CDTF">2019-01-09T16:05:40Z</dcterms:modified>
</cp:coreProperties>
</file>