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8" r:id="rId4"/>
    <p:sldId id="257" r:id="rId5"/>
    <p:sldId id="262" r:id="rId6"/>
    <p:sldId id="260" r:id="rId7"/>
    <p:sldId id="259" r:id="rId8"/>
    <p:sldId id="261" r:id="rId9"/>
    <p:sldId id="264" r:id="rId10"/>
  </p:sldIdLst>
  <p:sldSz cx="6858000" cy="9144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52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8B9E72-612E-494D-ACFC-956935C87F00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728B4D-96C6-4229-B9D3-4D6B1C4C3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9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B0B29D-8286-4140-83C3-47246392DAF8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8EA835-57F1-4011-859A-A52511243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78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EA835-57F1-4011-859A-A52511243D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C6781-2FF4-4BA7-B79A-CA6CCB13EB0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E351D-8517-42E9-BD7E-536E9D64704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036" y="3476065"/>
            <a:ext cx="5829300" cy="196003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CAA3-D249-4D7C-97B5-A0281243ED79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DD7D-CD2F-46F9-B9C9-BFB4B646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8505-FA04-4640-B88D-38B995F7D47F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1A5B-9525-4302-B195-17A4830A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883C-8FCC-4447-A2C3-47169F01C708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16A1-88FA-4F20-9308-D45188EEE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0165-B462-48AD-BFFD-5A22310B6099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68B8-9FD4-47BF-B21F-603EECC0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51236" y="2075723"/>
            <a:ext cx="6156107" cy="662473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443541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50660" y="2362133"/>
            <a:ext cx="6155531" cy="65303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0658" y="443541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6965-EF1F-443E-9C4A-ED115C4F14A2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9FA1-4630-4276-A38E-067754910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A59D-DBA7-4FD1-9E09-C4F8814EFEF4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5795-F82F-44EF-A3B3-A7D1ACE7A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0182-C8B8-49C4-ABC9-F00D646E94D2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38A5-BB9E-42DD-B536-CBB534CD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57A1-2F5B-4059-B281-725BB362538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7967-703C-47E4-891C-23260AFE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C754-E0E4-4F73-894A-75895B584F17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3B04-4DC4-4118-983D-31E22B1C7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4334-10A7-4EBA-B327-F75B0166ACB3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FEDD-9D9D-4B02-B268-7F08D83F5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E00762-C742-4EE4-AEB8-535317A7AB29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A91D7-DA2B-4842-B717-935D0F9B0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Music\&#1096;&#1082;&#1086;&#1083;&#1100;&#1085;&#1099;&#1077;%20&#1075;&#1086;&#1076;&#10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674688" y="3276600"/>
            <a:ext cx="5829300" cy="215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800" b="1" dirty="0" smtClean="0">
                <a:latin typeface="Propisi" pitchFamily="2" charset="0"/>
              </a:rPr>
              <a:t/>
            </a:r>
            <a:br>
              <a:rPr lang="ru-RU" sz="8800" b="1" dirty="0" smtClean="0">
                <a:latin typeface="Propisi" pitchFamily="2" charset="0"/>
              </a:rPr>
            </a:br>
            <a:r>
              <a:rPr lang="ru-RU" sz="8800" b="1" dirty="0" smtClean="0">
                <a:latin typeface="Propisi" pitchFamily="2" charset="0"/>
              </a:rPr>
              <a:t/>
            </a:r>
            <a:br>
              <a:rPr lang="ru-RU" sz="8800" b="1" dirty="0" smtClean="0">
                <a:latin typeface="Propisi" pitchFamily="2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8800" b="1" dirty="0" smtClean="0">
                <a:latin typeface="Propisi" pitchFamily="2" charset="0"/>
              </a:rPr>
              <a:t>  </a:t>
            </a:r>
            <a:r>
              <a:rPr lang="ru-RU" sz="67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классная газета</a:t>
            </a:r>
            <a:br>
              <a:rPr lang="ru-RU" sz="67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1б класса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 №1</a:t>
            </a: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01.09.16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827088"/>
            <a:ext cx="2597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 rot="10800000" flipV="1">
            <a:off x="4508500" y="2595563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ГБОУ СОШ №1</a:t>
            </a:r>
          </a:p>
        </p:txBody>
      </p:sp>
      <p:pic>
        <p:nvPicPr>
          <p:cNvPr id="5" name="школьные г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1979712"/>
            <a:ext cx="5446784" cy="378189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73814" y="1187624"/>
            <a:ext cx="51103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школа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5148066"/>
            <a:ext cx="609329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носит имя</a:t>
            </a:r>
          </a:p>
          <a:p>
            <a:pPr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Героя Советского Союза</a:t>
            </a:r>
          </a:p>
          <a:p>
            <a:pPr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Зои Анатольевны </a:t>
            </a:r>
          </a:p>
          <a:p>
            <a:pPr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Космодемьянской</a:t>
            </a:r>
          </a:p>
        </p:txBody>
      </p:sp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4"/>
          <p:cNvSpPr>
            <a:spLocks noGrp="1"/>
          </p:cNvSpPr>
          <p:nvPr>
            <p:ph type="body" sz="quarter" idx="13"/>
          </p:nvPr>
        </p:nvSpPr>
        <p:spPr>
          <a:xfrm>
            <a:off x="188913" y="1763713"/>
            <a:ext cx="6669087" cy="73802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Дорога к знаньям - трудный путь,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Полна затей и приключений.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Ты, первоклашка, не забудь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ты не признанный, но гений !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Тебе подвластно все кругом,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Чуть –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труда,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чуть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чуть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терпенья -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всё, что сможешь изучить,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Вдруг превратится в достиженья.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Ещё желаю волшебства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твоих тетрадях и альбомах,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Веселья, счастья, озорства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вечеринках, в школе, дома.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Ирина Николаевна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  <a:p>
            <a:pPr eaLnBrk="1" hangingPunct="1">
              <a:lnSpc>
                <a:spcPct val="145000"/>
              </a:lnSpc>
              <a:spcBef>
                <a:spcPts val="2400"/>
              </a:spcBef>
              <a:defRPr/>
            </a:pPr>
            <a:endParaRPr lang="ru-RU" sz="3200" dirty="0" smtClean="0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50838" y="250825"/>
            <a:ext cx="6172200" cy="11525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Напутствие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первого учителя</a:t>
            </a:r>
          </a:p>
        </p:txBody>
      </p:sp>
      <p:pic>
        <p:nvPicPr>
          <p:cNvPr id="7172" name="Picture 5" descr="http://2.bp.blogspot.com/-6Or1U_RLv38/UGajZRi3i9I/AAAAAAAAAAc/iOU7gyBOJBI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3815">
            <a:off x="520700" y="738188"/>
            <a:ext cx="7715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http://www.proshkolu.ru/content/msg2/6000000/5828000/5827243-189c61c3b422295b58bd78c11b31cdaa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688" y="0"/>
            <a:ext cx="10795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14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6"/>
          <p:cNvSpPr>
            <a:spLocks noGrp="1"/>
          </p:cNvSpPr>
          <p:nvPr>
            <p:ph type="body" sz="quarter" idx="10"/>
          </p:nvPr>
        </p:nvSpPr>
        <p:spPr>
          <a:xfrm>
            <a:off x="260350" y="2555875"/>
            <a:ext cx="5976938" cy="6335713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500" b="1" dirty="0" smtClean="0">
                <a:solidFill>
                  <a:srgbClr val="C00000"/>
                </a:solidFill>
                <a:cs typeface="Times New Roman" pitchFamily="18" charset="0"/>
              </a:rPr>
              <a:t>Правила поведения в школе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Все</a:t>
            </a: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школьные вещи должны быть в порядке , аккуратно уложены в портфель.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школу приходим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ВСЕГДА ВОВРЕМЯ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, БЕЗ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ОПОЗДАНИЙ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огда входишь в  школу, не толкайся. Перед входом тщательно вытри ноги.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огда входишь в школу , в класс, нужно поздороваться сначала с учителем , потом с товарищами. 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5.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 Если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ты опоздал на урок и заходишь в класс после звонка , необходимо спросить разрешение у учителя.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6.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Если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в класс входит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ВЗРОСЛЫЙ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( учитель, директор, родитель..)дружно, но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 ТИХО 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СПОКОЙНО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должны встать ,приветствуя вошедшего. Сесть можно только после разрешения.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7.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Если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 учитель задаёт вопрос классу, и ты хочешь ответить, не выкрикивай , а 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ПОДНИМИ РУКУ</a:t>
            </a:r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. Руку надо поднимать и тогда , когда хочешь что-то  спросить что-либо у учителя</a:t>
            </a:r>
            <a:endParaRPr lang="ru-RU" sz="3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8195" name="Заголовок 4"/>
          <p:cNvSpPr>
            <a:spLocks noGrp="1"/>
          </p:cNvSpPr>
          <p:nvPr>
            <p:ph type="title"/>
          </p:nvPr>
        </p:nvSpPr>
        <p:spPr>
          <a:xfrm>
            <a:off x="350838" y="250825"/>
            <a:ext cx="6172200" cy="576263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</a:t>
            </a:r>
          </a:p>
        </p:txBody>
      </p:sp>
      <p:pic>
        <p:nvPicPr>
          <p:cNvPr id="8196" name="Picture 5" descr="http://3.bp.blogspot.com/-HsCFm6g9ELk/VPMQ5wnybvI/AAAAAAAAAJU/5ufl6wvAen8/s160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179388"/>
            <a:ext cx="4103687" cy="2155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 descr="http://2.bp.blogspot.com/-6Or1U_RLv38/UGajZRi3i9I/AAAAAAAAAAc/iOU7gyBOJBI/s160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3815">
            <a:off x="206375" y="588963"/>
            <a:ext cx="7715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http://2.bp.blogspot.com/-6Or1U_RLv38/UGajZRi3i9I/AAAAAAAAAAc/iOU7gyBOJBI/s160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2375">
            <a:off x="5835650" y="447675"/>
            <a:ext cx="771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85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asus\AppData\Local\Temp\Rar$DIa0.108\расписание уро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9438" y="-468313"/>
            <a:ext cx="8018463" cy="100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33375" y="2843213"/>
            <a:ext cx="1182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грамота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33375" y="3779838"/>
            <a:ext cx="1046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письмо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60350" y="4643438"/>
            <a:ext cx="109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матема- </a:t>
            </a:r>
          </a:p>
          <a:p>
            <a:r>
              <a:rPr lang="ru-RU" b="1">
                <a:solidFill>
                  <a:srgbClr val="C00000"/>
                </a:solidFill>
              </a:rPr>
              <a:t>   тика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708275" y="4572000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окруж.</a:t>
            </a:r>
          </a:p>
          <a:p>
            <a:r>
              <a:rPr lang="ru-RU" b="1">
                <a:solidFill>
                  <a:srgbClr val="C00000"/>
                </a:solidFill>
              </a:rPr>
              <a:t>   мир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412875" y="2771775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матема -</a:t>
            </a:r>
          </a:p>
          <a:p>
            <a:r>
              <a:rPr lang="ru-RU" b="1">
                <a:solidFill>
                  <a:srgbClr val="C00000"/>
                </a:solidFill>
              </a:rPr>
              <a:t>   тика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412875" y="377983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грамота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412875" y="4787900"/>
            <a:ext cx="104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письмо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708275" y="2771775"/>
            <a:ext cx="109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грамота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2708275" y="3779838"/>
            <a:ext cx="104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письмо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5229225" y="457200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матема –</a:t>
            </a:r>
          </a:p>
          <a:p>
            <a:r>
              <a:rPr lang="ru-RU" b="1">
                <a:solidFill>
                  <a:srgbClr val="C00000"/>
                </a:solidFill>
              </a:rPr>
              <a:t>  тика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4005263" y="2700338"/>
            <a:ext cx="1241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матема – </a:t>
            </a:r>
          </a:p>
          <a:p>
            <a:r>
              <a:rPr lang="ru-RU" b="1">
                <a:solidFill>
                  <a:srgbClr val="C00000"/>
                </a:solidFill>
              </a:rPr>
              <a:t>  тика</a:t>
            </a: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4005263" y="3779838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грамота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4076700" y="4716463"/>
            <a:ext cx="104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письмо</a:t>
            </a: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5300663" y="2771775"/>
            <a:ext cx="938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окруж.</a:t>
            </a:r>
          </a:p>
          <a:p>
            <a:r>
              <a:rPr lang="ru-RU" b="1">
                <a:solidFill>
                  <a:srgbClr val="C00000"/>
                </a:solidFill>
              </a:rPr>
              <a:t>  мир</a:t>
            </a:r>
          </a:p>
        </p:txBody>
      </p:sp>
      <p:sp>
        <p:nvSpPr>
          <p:cNvPr id="9233" name="TextBox 16"/>
          <p:cNvSpPr txBox="1">
            <a:spLocks noChangeArrowheads="1"/>
          </p:cNvSpPr>
          <p:nvPr/>
        </p:nvSpPr>
        <p:spPr bwMode="auto">
          <a:xfrm>
            <a:off x="5300663" y="3779838"/>
            <a:ext cx="104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письмо</a:t>
            </a:r>
          </a:p>
        </p:txBody>
      </p:sp>
    </p:spTree>
  </p:cSld>
  <p:clrMapOvr>
    <a:masterClrMapping/>
  </p:clrMapOvr>
  <p:transition advTm="1182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350838" y="444500"/>
            <a:ext cx="6172200" cy="1524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57" y="251520"/>
            <a:ext cx="65253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 расписание на 1 четверть</a:t>
            </a:r>
          </a:p>
        </p:txBody>
      </p:sp>
      <p:pic>
        <p:nvPicPr>
          <p:cNvPr id="10244" name="Picture 2" descr="http://vneurochka.ru/sites/vneurochka/data/UserFile/Image/normativnie_documenti/docs_artic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0"/>
            <a:ext cx="6019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214416" y="2195736"/>
            <a:ext cx="92868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Внеурочная деятельность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5888" y="3132138"/>
          <a:ext cx="6480720" cy="4930771"/>
        </p:xfrm>
        <a:graphic>
          <a:graphicData uri="http://schemas.openxmlformats.org/drawingml/2006/table">
            <a:tbl>
              <a:tblPr/>
              <a:tblGrid>
                <a:gridCol w="216024"/>
                <a:gridCol w="2386518"/>
                <a:gridCol w="2231243"/>
                <a:gridCol w="1646935"/>
              </a:tblGrid>
              <a:tr h="104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Название кружка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Количест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во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часов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Calibri"/>
                          <a:cs typeface="Times New Roman"/>
                        </a:rPr>
                        <a:t>Духовно - нравственное</a:t>
                      </a: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«Вежливые ребята»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 час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Calibri"/>
                          <a:cs typeface="Times New Roman"/>
                        </a:rPr>
                        <a:t>Спортивно - оздоровительное</a:t>
                      </a: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«Будь здоров!»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 часа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Познавательно - </a:t>
                      </a:r>
                      <a:r>
                        <a:rPr lang="ru-RU" sz="1900" b="1" dirty="0" err="1">
                          <a:latin typeface="Times New Roman"/>
                          <a:ea typeface="Calibri"/>
                          <a:cs typeface="Times New Roman"/>
                        </a:rPr>
                        <a:t>профориентационное</a:t>
                      </a: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«Кем быть?»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 час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/>
                          <a:ea typeface="Calibri"/>
                          <a:cs typeface="Times New Roman"/>
                        </a:rPr>
                        <a:t>Интеллектуальное </a:t>
                      </a:r>
                      <a:endParaRPr lang="ru-RU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«Занимательная грамматика»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 час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1" marR="5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02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350838" y="444500"/>
            <a:ext cx="6172200" cy="1524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57" y="0"/>
            <a:ext cx="652534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 1 сентября 2016 г.</a:t>
            </a:r>
          </a:p>
        </p:txBody>
      </p:sp>
      <p:pic>
        <p:nvPicPr>
          <p:cNvPr id="11273" name="Picture 9" descr="C:\Users\asus\Pictures\1 сентября 2016\IMG_2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28184"/>
            <a:ext cx="3312368" cy="2613741"/>
          </a:xfrm>
          <a:prstGeom prst="parallelogram">
            <a:avLst/>
          </a:prstGeom>
          <a:noFill/>
        </p:spPr>
      </p:pic>
      <p:pic>
        <p:nvPicPr>
          <p:cNvPr id="11274" name="Picture 10" descr="C:\Users\asus\Pictures\1 сентября 2016\IMG_2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3" y="3203848"/>
            <a:ext cx="4777018" cy="3180555"/>
          </a:xfrm>
          <a:prstGeom prst="roundRect">
            <a:avLst/>
          </a:prstGeom>
          <a:noFill/>
        </p:spPr>
      </p:pic>
      <p:pic>
        <p:nvPicPr>
          <p:cNvPr id="11275" name="Picture 11" descr="C:\Users\asus\Pictures\1 сентября 2016\IMG_2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3100">
            <a:off x="237269" y="740065"/>
            <a:ext cx="3069525" cy="2043699"/>
          </a:xfrm>
          <a:prstGeom prst="ellipse">
            <a:avLst/>
          </a:prstGeom>
          <a:noFill/>
        </p:spPr>
      </p:pic>
      <p:pic>
        <p:nvPicPr>
          <p:cNvPr id="11276" name="Picture 12" descr="C:\Users\asus\Pictures\перед линейкой 01.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8607">
            <a:off x="2856441" y="6924971"/>
            <a:ext cx="2968735" cy="1979543"/>
          </a:xfrm>
          <a:prstGeom prst="ellipse">
            <a:avLst/>
          </a:prstGeom>
          <a:noFill/>
        </p:spPr>
      </p:pic>
      <p:pic>
        <p:nvPicPr>
          <p:cNvPr id="11277" name="Picture 13" descr="C:\Users\asus\Pictures\первые ответ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328" y="755577"/>
            <a:ext cx="3429672" cy="2286895"/>
          </a:xfrm>
          <a:prstGeom prst="parallelogram">
            <a:avLst/>
          </a:prstGeom>
          <a:noFill/>
        </p:spPr>
      </p:pic>
    </p:spTree>
  </p:cSld>
  <p:clrMapOvr>
    <a:masterClrMapping/>
  </p:clrMapOvr>
  <p:transition advTm="214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350838" y="444500"/>
            <a:ext cx="6172200" cy="1524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57" y="2"/>
            <a:ext cx="65253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Родительский наказ 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0" y="684213"/>
            <a:ext cx="4508500" cy="809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Вот пришел желанный час: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Ты зачислен в первый класс.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Ты, дружок, послушай нас,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Мы дадим тебе наказ: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Всем о школе расскажи,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Честью школы дорожи!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Содержи всегда в порядке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Книжки, прописи, тетрадки!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школе должен научиться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Ты читать, считать, писать.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позволено лениться -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Нужно делать все на "пять"!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Должен знать ты на "отлично":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Драться в школе - неприлично!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Чтобы был всегда ты весел,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Больше пой хороших песен.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Чтобы был всегда здоров,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Кашу ешь, кефир и плов!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Слушай папу, слушай маму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И учительницу тоже...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И усваивай программу,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что, то мы поможем!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выполнишь наказ,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 второй готовься класс!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6" descr="Школа и учеба смайлик картин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6696075"/>
            <a:ext cx="1901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Школа и учеба смайлик картин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5" y="827088"/>
            <a:ext cx="18303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Школа и учеба смайлик картин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263" y="2987675"/>
            <a:ext cx="171608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Школа и учеба смайлик картин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288" y="48593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81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350838" y="444500"/>
            <a:ext cx="6172200" cy="1524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57" y="2"/>
            <a:ext cx="65253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Клятва первоклассников 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-3627438" y="1042988"/>
            <a:ext cx="44640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pic>
        <p:nvPicPr>
          <p:cNvPr id="13317" name="Picture 2" descr="1 сентября - С днем знаний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188"/>
            <a:ext cx="6858000" cy="8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260350" y="1835150"/>
            <a:ext cx="468153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Сегодня в школу «заступаем»,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И вам торжественно мы обещаем: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На уроки вовремя приходить,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И учебники все приносить.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По коридорам не носиться,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И к старшим с уважением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>относиться.</a:t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На уроках не шуметь и не кричать,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И домашнее задание выполнять.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Всегда готовым быть отвечать,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/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</a:rPr>
              <a:t>И оценки отличные получать.</a:t>
            </a:r>
            <a:br>
              <a:rPr lang="ru-RU" sz="2000" b="1">
                <a:solidFill>
                  <a:srgbClr val="FFFF00"/>
                </a:solidFill>
              </a:rPr>
            </a:br>
            <a:endParaRPr lang="ru-RU" sz="2000" b="1">
              <a:solidFill>
                <a:srgbClr val="FFFF00"/>
              </a:solidFill>
            </a:endParaRPr>
          </a:p>
          <a:p>
            <a:endParaRPr lang="ru-RU"/>
          </a:p>
        </p:txBody>
      </p:sp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">
      <a:dk1>
        <a:srgbClr val="7030A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282</Words>
  <Application>Microsoft Office PowerPoint</Application>
  <PresentationFormat>Экран (4:3)</PresentationFormat>
  <Paragraphs>97</Paragraphs>
  <Slides>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Непоседы  классная газета 1б класса выпуск №1 01.09.16 </vt:lpstr>
      <vt:lpstr>Презентация PowerPoint</vt:lpstr>
      <vt:lpstr>Напутствие первого учителя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светлана</cp:lastModifiedBy>
  <cp:revision>68</cp:revision>
  <dcterms:created xsi:type="dcterms:W3CDTF">2011-07-11T16:21:29Z</dcterms:created>
  <dcterms:modified xsi:type="dcterms:W3CDTF">2016-09-25T13:22:53Z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