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  <p:sldMasterId id="2147483776" r:id="rId2"/>
  </p:sldMasterIdLst>
  <p:sldIdLst>
    <p:sldId id="267" r:id="rId3"/>
    <p:sldId id="269" r:id="rId4"/>
    <p:sldId id="259" r:id="rId5"/>
    <p:sldId id="260" r:id="rId6"/>
    <p:sldId id="261" r:id="rId7"/>
    <p:sldId id="262" r:id="rId8"/>
    <p:sldId id="265" r:id="rId9"/>
    <p:sldId id="266" r:id="rId10"/>
    <p:sldId id="256" r:id="rId11"/>
    <p:sldId id="257" r:id="rId12"/>
    <p:sldId id="258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1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8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16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81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6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60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707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41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7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574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35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3887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849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43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1458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6039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861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479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8073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58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74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8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5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2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2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42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29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43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21B6E-00EB-43A1-B31B-8E31F772F5A6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AF4A79-BD88-4662-AF7C-3FAE41DAF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62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1045" y="2404534"/>
            <a:ext cx="6348846" cy="1646300"/>
          </a:xfrm>
        </p:spPr>
        <p:txBody>
          <a:bodyPr/>
          <a:lstStyle/>
          <a:p>
            <a:pPr lvl="0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Технологичность урока. ФГОС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4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36418" y="4050834"/>
            <a:ext cx="7284027" cy="109689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Единый методический день в ГБОУ СОШ№1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2149" y="551247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10.04.2017</a:t>
            </a:r>
          </a:p>
        </p:txBody>
      </p:sp>
    </p:spTree>
    <p:extLst>
      <p:ext uri="{BB962C8B-B14F-4D97-AF65-F5344CB8AC3E}">
        <p14:creationId xmlns:p14="http://schemas.microsoft.com/office/powerpoint/2010/main" val="138832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692" y="498763"/>
            <a:ext cx="7419108" cy="786681"/>
          </a:xfrm>
        </p:spPr>
        <p:txBody>
          <a:bodyPr>
            <a:noAutofit/>
          </a:bodyPr>
          <a:lstStyle/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  <a:tabLst>
                <a:tab pos="151210" algn="l"/>
              </a:tabLst>
            </a:pPr>
            <a:r>
              <a:rPr lang="ru-RU" altLang="ru-RU" sz="1800" b="1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</a:t>
            </a:r>
            <a:r>
              <a:rPr lang="ru-RU" altLang="ru-RU" sz="1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самоанализа урока по теме «Технологичность урока. </a:t>
            </a:r>
            <a:r>
              <a:rPr lang="ru-RU" altLang="ru-RU" sz="1800" b="1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ФГОС»</a:t>
            </a:r>
            <a:r>
              <a:rPr lang="ru-RU" altLang="ru-RU" sz="1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878732"/>
              </p:ext>
            </p:extLst>
          </p:nvPr>
        </p:nvGraphicFramePr>
        <p:xfrm>
          <a:off x="332510" y="1285445"/>
          <a:ext cx="8473786" cy="5282198"/>
        </p:xfrm>
        <a:graphic>
          <a:graphicData uri="http://schemas.openxmlformats.org/drawingml/2006/table">
            <a:tbl>
              <a:tblPr firstRow="1" firstCol="1" bandRow="1"/>
              <a:tblGrid>
                <a:gridCol w="1818408"/>
                <a:gridCol w="1453544"/>
                <a:gridCol w="1708940"/>
                <a:gridCol w="1831425"/>
                <a:gridCol w="1661469"/>
              </a:tblGrid>
              <a:tr h="394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Этапы урока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Цель этапа урока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Задачи этапа урока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Результат этапа урока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Примечание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Целеполагание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SMART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 цели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д.б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29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конкретные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29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измеримые,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29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достижимые,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29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значимые,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29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соотносятся с конкретными сроками)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Организация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(информация) 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Мотивация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(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технология системного-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деятельностностный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подход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 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Оценивание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(критериальное и формирующее)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Рефлексия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(самооценка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1186" marR="41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3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572845" y="1109663"/>
            <a:ext cx="7942505" cy="1015604"/>
          </a:xfr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26141" y="1007474"/>
            <a:ext cx="7097827" cy="4689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3545683" y="857251"/>
            <a:ext cx="33299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t>Современные образовательные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5279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Вывод: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Рождение любого урока начинается с осознания и правильного, четкого определения его конечной цели - чего учитель хочет добиться; затем установления средства - что поможет учителю в достижении цели, а уж затем определения способа - как учитель будет действовать, чтобы цель была достигнута.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538" y="636334"/>
            <a:ext cx="1689774" cy="126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62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«Если мы учим сегодняшних учеников так же, как учили вчера – мы отнимаем у них </a:t>
            </a:r>
            <a:r>
              <a:rPr lang="ru-RU" sz="2700" b="1" i="1">
                <a:latin typeface="Arial" panose="020B0604020202020204" pitchFamily="34" charset="0"/>
                <a:cs typeface="Arial" panose="020B0604020202020204" pitchFamily="34" charset="0"/>
              </a:rPr>
              <a:t>будущее</a:t>
            </a:r>
            <a:r>
              <a:rPr lang="ru-RU" sz="2700" b="1" i="1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2700" b="1" i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i="1">
                <a:latin typeface="Arial" panose="020B0604020202020204" pitchFamily="34" charset="0"/>
                <a:cs typeface="Arial" panose="020B0604020202020204" pitchFamily="34" charset="0"/>
              </a:rPr>
              <a:t>Джон </a:t>
            </a:r>
            <a:r>
              <a:rPr lang="ru-RU" sz="2700" b="1" i="1" smtClean="0">
                <a:latin typeface="Arial" panose="020B0604020202020204" pitchFamily="34" charset="0"/>
                <a:cs typeface="Arial" panose="020B0604020202020204" pitchFamily="34" charset="0"/>
              </a:rPr>
              <a:t>Дьюи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91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18" y="167700"/>
            <a:ext cx="6795655" cy="757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Единый методический день в ГБОУ СОШ№1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245" y="654627"/>
            <a:ext cx="8478982" cy="602672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10.04.2017</a:t>
            </a:r>
          </a:p>
          <a:p>
            <a:pPr marL="0" indent="0" algn="ctr">
              <a:buNone/>
            </a:pP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Тема: "Технологичность урока. 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ФГОС«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профессионального мастерства педагогов.</a:t>
            </a:r>
          </a:p>
          <a:p>
            <a:pPr marL="0" indent="0">
              <a:buNone/>
            </a:pP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Распространить положительный педагогический опыт учителей школы.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Внедрить эффективные современные педагогические технологии в образовательном процессе школы.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Повысить уровень теоретической и методической подготовки учителей.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Освоить способы последовательности действий по конструированию урока с использованием современных педагогических технологий в парадигме ФГОС.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Сформировать профессиональную компетенцию в условиях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ФГОС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6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Предполагаемый 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пополнение и обогащение методического опыта педагогов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ознакомление с эффективными методами, формами, приёмами обучения и воспитания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овладение новыми технологиями в учебном процессе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развитие творческой активности учителя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навыков самоанализа и анализа урока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выявление, обобщение и распространение положительного педагогического опыта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учителей</a:t>
            </a:r>
            <a:endParaRPr lang="ru-RU" sz="6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11.04.2017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2. Методический практико-ориентированный семинар </a:t>
            </a:r>
            <a:endParaRPr lang="ru-RU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7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Открытые уроки показывают учителя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ГБОУ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СОШ №1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641764"/>
            <a:ext cx="6347714" cy="487333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Алёша Валентин Анатольевич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Беспалова Галина Ивановна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Бизяева Ольга Фёдоровна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Воронцова Лидия Ивановна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Ионова Вера Викторовна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Кавинская Наталия Александровна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Колодяжная Галина Алексеевна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Кривошеева Елена Петровна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Осташин Андрей Николаевич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Романова Альбина Викторовна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Сутягина Светлана Александровна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9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18" y="644891"/>
            <a:ext cx="7034646" cy="633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практико-ориентированный семинар в школе: "Технологичность урока. ФГОС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2168" y="1530927"/>
            <a:ext cx="7886700" cy="50569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 smtClean="0"/>
              <a:t>Презентации</a:t>
            </a:r>
            <a:r>
              <a:rPr lang="ru-RU" u="sng" dirty="0" smtClean="0"/>
              <a:t> </a:t>
            </a:r>
            <a:r>
              <a:rPr lang="ru-RU" dirty="0"/>
              <a:t>по технологии </a:t>
            </a:r>
            <a:r>
              <a:rPr lang="ru-RU" b="1" dirty="0"/>
              <a:t>(выступление 5 минут)</a:t>
            </a:r>
            <a:endParaRPr lang="ru-RU" dirty="0"/>
          </a:p>
          <a:p>
            <a:pPr lvl="0"/>
            <a:r>
              <a:rPr lang="ru-RU" b="1" dirty="0"/>
              <a:t>Балыкина О.В.</a:t>
            </a:r>
          </a:p>
          <a:p>
            <a:pPr lvl="0"/>
            <a:r>
              <a:rPr lang="ru-RU" b="1" dirty="0"/>
              <a:t>Кавинская Н.А.</a:t>
            </a:r>
          </a:p>
          <a:p>
            <a:pPr lvl="0"/>
            <a:r>
              <a:rPr lang="ru-RU" b="1" dirty="0"/>
              <a:t>Асташова П.М</a:t>
            </a:r>
            <a:r>
              <a:rPr lang="ru-RU" b="1" dirty="0" smtClean="0"/>
              <a:t>. </a:t>
            </a:r>
          </a:p>
          <a:p>
            <a:pPr lvl="0"/>
            <a:r>
              <a:rPr lang="ru-RU" b="1" dirty="0" smtClean="0"/>
              <a:t>Евсеева </a:t>
            </a:r>
            <a:r>
              <a:rPr lang="ru-RU" b="1" dirty="0"/>
              <a:t>О.П.</a:t>
            </a:r>
          </a:p>
          <a:p>
            <a:pPr lvl="0"/>
            <a:r>
              <a:rPr lang="ru-RU" b="1" dirty="0"/>
              <a:t>Алеша В.А. </a:t>
            </a:r>
          </a:p>
          <a:p>
            <a:pPr lvl="0"/>
            <a:r>
              <a:rPr lang="ru-RU" b="1" dirty="0"/>
              <a:t>Воронцова </a:t>
            </a:r>
            <a:r>
              <a:rPr lang="ru-RU" b="1" dirty="0" smtClean="0"/>
              <a:t>Л.И.</a:t>
            </a:r>
          </a:p>
          <a:p>
            <a:pPr lvl="0"/>
            <a:r>
              <a:rPr lang="ru-RU" b="1" dirty="0" smtClean="0"/>
              <a:t>Кривошеева </a:t>
            </a:r>
            <a:r>
              <a:rPr lang="ru-RU" b="1" dirty="0"/>
              <a:t>Е.П. </a:t>
            </a:r>
          </a:p>
          <a:p>
            <a:pPr lvl="0"/>
            <a:r>
              <a:rPr lang="ru-RU" b="1" dirty="0"/>
              <a:t>Федякина Л.А.</a:t>
            </a:r>
          </a:p>
          <a:p>
            <a:pPr lvl="0"/>
            <a:r>
              <a:rPr lang="ru-RU" b="1" dirty="0"/>
              <a:t>Колодяжная Г.А.</a:t>
            </a:r>
          </a:p>
          <a:p>
            <a:pPr lvl="0"/>
            <a:r>
              <a:rPr lang="ru-RU" b="1" dirty="0"/>
              <a:t>Осташин А.Н.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Самоанализ </a:t>
            </a:r>
            <a:r>
              <a:rPr lang="ru-RU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урока </a:t>
            </a:r>
            <a:endParaRPr lang="ru-RU" sz="17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Оценка урока на соответствие требованиям ФГОС». Технологичность урока» (выступление 1 минута)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2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705" y="614507"/>
            <a:ext cx="6883977" cy="1325563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Выставка методической продукции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буклеты, технологические карты,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705" y="1808018"/>
            <a:ext cx="8499764" cy="4846927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Бизяева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О.Ф.: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Технологическая карта урока английского языка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Балыкина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О.В.: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Буклет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"Технология РКМЧП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Кавинская Н.А. - Памятка "Типы и виды уроков по ФГОС"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Беспалова Г.И. -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Технологическая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карта урока "Пасхальный сувенир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Ионова В.В. -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Буклет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 теме "Дифференцированное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обучение»                             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Технологическая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карта урока русского языка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Романова А.В. –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Технологическая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карта урока математики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Титова С.В. –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Буклет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 теме «Технология деятельностного метода обучения»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Воронцова Л.И.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–Буклет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«Технологии ЛОО»,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технологическая карта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урока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Кривошеева Е.П. 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–Буклет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«Методика систематизации и обобщении знаний»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Федякина Л.А., Ливанова Т.И. –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Буклет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«Технология РКМЧП»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/>
              <a:t>Подведение итогов. Рефлексия.</a:t>
            </a:r>
            <a:endParaRPr lang="ru-RU" sz="1600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75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85844832"/>
              </p:ext>
            </p:extLst>
          </p:nvPr>
        </p:nvGraphicFramePr>
        <p:xfrm>
          <a:off x="145473" y="155864"/>
          <a:ext cx="8884226" cy="648895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56539"/>
                <a:gridCol w="365522"/>
                <a:gridCol w="1269175"/>
                <a:gridCol w="548283"/>
                <a:gridCol w="1533163"/>
                <a:gridCol w="1614391"/>
                <a:gridCol w="1797153"/>
              </a:tblGrid>
              <a:tr h="536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ФИО учителя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Каб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 урока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Выставка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1833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Ионова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Вера Викторовна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2б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25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Буквы звонких и глухих согласных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дифференцированного обучения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Технологическая карта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9225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Романова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Альбина Викторовна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2б</a:t>
                      </a:r>
                      <a:endParaRPr lang="ru-RU" sz="1400" b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400" b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№25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«Квадрат»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Активные методы обучения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Технологическая карта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8804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Беспалова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Галина Ивановна </a:t>
                      </a: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Кавинская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Наталия Александровна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5б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+ изобразительное искусство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№33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"Пасхальный сувенир"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Обучение в сотрудничестве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Технологическая карта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Презентация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637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Кривошеева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Елена Петровна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№38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«Неравенства»</a:t>
                      </a:r>
                      <a:endParaRPr lang="ru-RU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Систематизация методов решения неравенств 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Технологическая карта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Презентация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896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Воронцова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Лидия Ивановна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6б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№42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личностно-ориентированного обучения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Технологическая карта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Презентация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0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02710"/>
              </p:ext>
            </p:extLst>
          </p:nvPr>
        </p:nvGraphicFramePr>
        <p:xfrm>
          <a:off x="218210" y="207817"/>
          <a:ext cx="8811490" cy="639041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45672"/>
                <a:gridCol w="451901"/>
                <a:gridCol w="1064373"/>
                <a:gridCol w="610305"/>
                <a:gridCol w="1589884"/>
                <a:gridCol w="1589885"/>
                <a:gridCol w="1759470"/>
              </a:tblGrid>
              <a:tr h="1361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Сутягина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Светлана Александровна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6б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№36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«Правописание «не» с прилагательными»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критического мышления через чтение и письмо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Технологическая карта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361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Бизяева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Ольга Фёдоровна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6а</a:t>
                      </a:r>
                      <a:endParaRPr lang="ru-RU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Английский язык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№46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Правильное питание»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критического мышления через чтение и письмо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Технологическая карта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15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Алёша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Валентин Анатольевич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9б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№39</a:t>
                      </a:r>
                      <a:endParaRPr lang="ru-RU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«Законы преломления света»</a:t>
                      </a:r>
                      <a:endParaRPr lang="ru-RU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деятельностного метода обучения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Технологическая карта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Презентация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32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Колодяжная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Галина Алексеевна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№35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«Пустыня»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Развивающее обучение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Технологическая карта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Презентация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32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Осташин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Андрей Николаевич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№40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интерактивного обучения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Технологическая карта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Презентация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5490" y="758536"/>
            <a:ext cx="6935932" cy="89058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Оценка урока на соответствие требованиям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ФГОС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Раздел 1.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Целеполагание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Раздел 2. Информационное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Раздел 3. Организация деятельности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учеников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Раздел 4. Педагогические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технологии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Раздел 5. Оценка деятельности 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рефлексия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104</TotalTime>
  <Words>672</Words>
  <Application>Microsoft Office PowerPoint</Application>
  <PresentationFormat>Экран (4:3)</PresentationFormat>
  <Paragraphs>217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Trebuchet MS</vt:lpstr>
      <vt:lpstr>Wingdings</vt:lpstr>
      <vt:lpstr>Wingdings 2</vt:lpstr>
      <vt:lpstr>Wingdings 3</vt:lpstr>
      <vt:lpstr>HDOfficeLightV0</vt:lpstr>
      <vt:lpstr>Грань</vt:lpstr>
      <vt:lpstr>«Технологичность урока. ФГОС»</vt:lpstr>
      <vt:lpstr>«Если мы учим сегодняшних учеников так же, как учили вчера – мы отнимаем у них будущее»  Джон Дьюи</vt:lpstr>
      <vt:lpstr>Единый методический день в ГБОУ СОШ№1</vt:lpstr>
      <vt:lpstr>Открытые уроки показывают учителя  ГБОУ СОШ №1 </vt:lpstr>
      <vt:lpstr>Методический практико-ориентированный семинар в школе: "Технологичность урока. ФГОС"</vt:lpstr>
      <vt:lpstr> Выставка методической продукции  (буклеты, технологические карты, программы)</vt:lpstr>
      <vt:lpstr>Презентация PowerPoint</vt:lpstr>
      <vt:lpstr>Презентация PowerPoint</vt:lpstr>
      <vt:lpstr>Оценка урока на соответствие требованиям ФГОС</vt:lpstr>
      <vt:lpstr>ПЛАН самоанализа урока по теме «Технологичность урока. ФГОС» </vt:lpstr>
      <vt:lpstr>Презентация PowerPoint</vt:lpstr>
      <vt:lpstr> Вывод: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122</cp:revision>
  <dcterms:created xsi:type="dcterms:W3CDTF">2017-04-10T16:06:56Z</dcterms:created>
  <dcterms:modified xsi:type="dcterms:W3CDTF">2017-05-31T18:01:08Z</dcterms:modified>
</cp:coreProperties>
</file>