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4ADE2-A3D0-4AD5-B9AD-D99EE8B0680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B5B8-071B-46B6-983E-67597F8462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5A018-5782-4B92-9678-68F62F1177C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5B5B8-071B-46B6-983E-67597F84626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любимая 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Тренажёры</a:t>
            </a:r>
            <a:endParaRPr lang="en-US" dirty="0" smtClean="0"/>
          </a:p>
          <a:p>
            <a:r>
              <a:rPr lang="ru-RU" dirty="0" smtClean="0"/>
              <a:t>Нажми на карточку и получи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0" y="332656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6314" y="285728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V = </a:t>
            </a:r>
            <a:r>
              <a:rPr lang="en-US" sz="2400" dirty="0" err="1" smtClean="0">
                <a:solidFill>
                  <a:srgbClr val="002060"/>
                </a:solidFill>
              </a:rPr>
              <a:t>a</a:t>
            </a:r>
            <a:r>
              <a:rPr lang="en-US" dirty="0" err="1" smtClean="0">
                <a:solidFill>
                  <a:srgbClr val="002060"/>
                </a:solidFill>
              </a:rPr>
              <a:t>x</a:t>
            </a:r>
            <a:r>
              <a:rPr lang="en-US" sz="2400" dirty="0" err="1" smtClean="0">
                <a:solidFill>
                  <a:srgbClr val="002060"/>
                </a:solidFill>
              </a:rPr>
              <a:t>a</a:t>
            </a:r>
            <a:r>
              <a:rPr lang="en-US" dirty="0" err="1" smtClean="0">
                <a:solidFill>
                  <a:srgbClr val="002060"/>
                </a:solidFill>
              </a:rPr>
              <a:t>x</a:t>
            </a:r>
            <a:r>
              <a:rPr lang="en-US" sz="2400" dirty="0" err="1" smtClean="0">
                <a:solidFill>
                  <a:srgbClr val="002060"/>
                </a:solidFill>
              </a:rPr>
              <a:t>a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260648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Объём куба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60648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188640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P = a x a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188640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Периметр квадрата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188640"/>
            <a:ext cx="1800000" cy="1512168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627784" y="260648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S = a</a:t>
            </a:r>
            <a:r>
              <a:rPr lang="en-US" dirty="0" smtClean="0">
                <a:solidFill>
                  <a:srgbClr val="002060"/>
                </a:solidFill>
              </a:rPr>
              <a:t> x </a:t>
            </a:r>
            <a:r>
              <a:rPr lang="en-US" sz="2400" dirty="0" smtClean="0">
                <a:solidFill>
                  <a:srgbClr val="002060"/>
                </a:solidFill>
              </a:rPr>
              <a:t>b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627784" y="260648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Площадь </a:t>
            </a:r>
            <a:r>
              <a:rPr lang="ru-RU" sz="1400" b="1" dirty="0" smtClean="0">
                <a:solidFill>
                  <a:schemeClr val="accent2"/>
                </a:solidFill>
              </a:rPr>
              <a:t>прямоугольника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27784" y="260648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28596" y="1928802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 = P</a:t>
            </a:r>
            <a:r>
              <a:rPr lang="ru-RU" sz="2400" dirty="0" smtClean="0">
                <a:solidFill>
                  <a:srgbClr val="002060"/>
                </a:solidFill>
              </a:rPr>
              <a:t>:2 - </a:t>
            </a:r>
            <a:r>
              <a:rPr lang="en-US" sz="2400" dirty="0" smtClean="0">
                <a:solidFill>
                  <a:srgbClr val="002060"/>
                </a:solidFill>
              </a:rPr>
              <a:t>b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5536" y="1916832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Длина </a:t>
            </a:r>
            <a:r>
              <a:rPr lang="ru-RU" sz="1600" b="1" dirty="0" smtClean="0">
                <a:solidFill>
                  <a:schemeClr val="accent2"/>
                </a:solidFill>
              </a:rPr>
              <a:t>прямоугольника из периметра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95536" y="1844824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786314" y="1928802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 = P</a:t>
            </a:r>
            <a:r>
              <a:rPr lang="ru-RU" sz="2400" dirty="0" smtClean="0">
                <a:solidFill>
                  <a:srgbClr val="002060"/>
                </a:solidFill>
              </a:rPr>
              <a:t>:4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788024" y="1916832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Длина </a:t>
            </a:r>
            <a:r>
              <a:rPr lang="ru-RU" sz="1400" b="1" dirty="0" smtClean="0">
                <a:solidFill>
                  <a:schemeClr val="accent2"/>
                </a:solidFill>
              </a:rPr>
              <a:t>стороны</a:t>
            </a:r>
            <a:r>
              <a:rPr lang="ru-RU" sz="2400" b="1" dirty="0" smtClean="0">
                <a:solidFill>
                  <a:schemeClr val="accent2"/>
                </a:solidFill>
              </a:rPr>
              <a:t> квадрата </a:t>
            </a:r>
            <a:r>
              <a:rPr lang="ru-RU" sz="1400" b="1" dirty="0" smtClean="0">
                <a:solidFill>
                  <a:schemeClr val="accent2"/>
                </a:solidFill>
              </a:rPr>
              <a:t>из периметра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8024" y="1916832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1928802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b</a:t>
            </a:r>
            <a:r>
              <a:rPr lang="en-US" sz="2400" dirty="0" smtClean="0">
                <a:solidFill>
                  <a:srgbClr val="002060"/>
                </a:solidFill>
              </a:rPr>
              <a:t> = S </a:t>
            </a:r>
            <a:r>
              <a:rPr lang="ru-RU" sz="2400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>
                <a:solidFill>
                  <a:srgbClr val="002060"/>
                </a:solidFill>
              </a:rPr>
              <a:t>a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627784" y="1916832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/>
                </a:solidFill>
              </a:rPr>
              <a:t>Ширина прямоугольника из </a:t>
            </a:r>
            <a:r>
              <a:rPr lang="ru-RU" sz="2400" b="1" dirty="0" smtClean="0">
                <a:solidFill>
                  <a:schemeClr val="accent2"/>
                </a:solidFill>
              </a:rPr>
              <a:t>площади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627784" y="1916832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8596" y="3571876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Делю на 10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67544" y="3573016"/>
            <a:ext cx="1728192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Перевод см в дм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95536" y="3573016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786314" y="3571876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Делю на 100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788024" y="3573016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Перевод мм в дм 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788024" y="3501008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643174" y="3571876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Умножаю на 100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627784" y="3573016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Перевод м в см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627784" y="3501008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28596" y="5275124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1дм = 10см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30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 10 = 300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30дм = 300см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95536" y="5229200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? </a:t>
            </a:r>
            <a:r>
              <a:rPr lang="ru-RU" sz="2400" b="1" dirty="0" smtClean="0">
                <a:solidFill>
                  <a:schemeClr val="accent2"/>
                </a:solidFill>
              </a:rPr>
              <a:t>с</a:t>
            </a:r>
            <a:r>
              <a:rPr lang="ru-RU" sz="2400" b="1" dirty="0" smtClean="0">
                <a:solidFill>
                  <a:schemeClr val="accent2"/>
                </a:solidFill>
              </a:rPr>
              <a:t>м </a:t>
            </a:r>
          </a:p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в 30 дм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95536" y="5157192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786314" y="5275124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1дм = 100мм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7 </a:t>
            </a:r>
            <a:r>
              <a:rPr lang="ru-RU" sz="1400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 100 = 700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7дм = 700мм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788024" y="5229200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? мм</a:t>
            </a:r>
          </a:p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в 7дм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788024" y="5157192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643174" y="5275124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1м = 100см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2500 : 100 = 25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2500см = 25м</a:t>
            </a:r>
            <a:endParaRPr lang="ru-RU" sz="1400" b="1" dirty="0" smtClean="0">
              <a:solidFill>
                <a:srgbClr val="002060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627784" y="5229200"/>
            <a:ext cx="1800000" cy="1440000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?м</a:t>
            </a:r>
          </a:p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в</a:t>
            </a:r>
            <a:r>
              <a:rPr lang="ru-RU" sz="2400" b="1" dirty="0" smtClean="0">
                <a:solidFill>
                  <a:schemeClr val="accent2"/>
                </a:solidFill>
              </a:rPr>
              <a:t> 2500см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627784" y="5229200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63688" y="548680"/>
            <a:ext cx="5760639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Тренажёр</a:t>
            </a:r>
          </a:p>
          <a:p>
            <a:pPr algn="ctr"/>
            <a:r>
              <a:rPr lang="ru-RU" sz="44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44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44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ешаем задачи</a:t>
            </a:r>
            <a:r>
              <a:rPr lang="ru-RU" sz="44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4400" b="1" cap="none" spc="0" dirty="0">
              <a:ln w="1905"/>
              <a:solidFill>
                <a:schemeClr val="accent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93975" y="4581128"/>
            <a:ext cx="45560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Инструкция:</a:t>
            </a:r>
          </a:p>
          <a:p>
            <a:pPr algn="ctr"/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Подумай, 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реши сам.</a:t>
            </a:r>
            <a:endParaRPr lang="ru-RU" sz="32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Проверь себя!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 descr="https://go3.imgsmail.ru/imgpreview?key=51b74a8a47a1429&amp;mb=imgdb_preview_16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76872"/>
            <a:ext cx="2628900" cy="1965325"/>
          </a:xfrm>
          <a:prstGeom prst="rect">
            <a:avLst/>
          </a:prstGeom>
          <a:noFill/>
        </p:spPr>
      </p:pic>
      <p:pic>
        <p:nvPicPr>
          <p:cNvPr id="3076" name="Picture 4" descr="https://go1.imgsmail.ru/imgpreview?key=738a29ef179ebdfb&amp;mb=imgdb_preview_2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420888"/>
            <a:ext cx="2628900" cy="1965325"/>
          </a:xfrm>
          <a:prstGeom prst="rect">
            <a:avLst/>
          </a:prstGeom>
          <a:noFill/>
        </p:spPr>
      </p:pic>
      <p:pic>
        <p:nvPicPr>
          <p:cNvPr id="8" name="Picture 6" descr="Ð·Ð°Ð´Ð°ÑÐ¸ ÑÐµÑÐ°ÐµÐ¼ÑÐµ Ñ Ð¿Ð¾Ð¼Ð¾ÑÑÑ ÑÑÐ°Ð²Ð½ÐµÐ½Ð¸Ñ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674936"/>
            <a:ext cx="2232248" cy="177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285728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12 :6 = 2(лис)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2) 12 – 2 =10(лис)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Ответ: 10 листов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32656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В тетради 12 листов. Мальчик исписал 1\6 часть. Сколько листов осталось исписать?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332656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6314" y="285728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16  : 4 = 4 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4 м – длина квадрата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2) </a:t>
            </a:r>
            <a:r>
              <a:rPr lang="en-US" sz="1200" dirty="0" smtClean="0">
                <a:solidFill>
                  <a:srgbClr val="002060"/>
                </a:solidFill>
              </a:rPr>
              <a:t>S = a </a:t>
            </a:r>
            <a:r>
              <a:rPr lang="ru-RU" sz="1200" dirty="0" err="1" smtClean="0">
                <a:solidFill>
                  <a:srgbClr val="002060"/>
                </a:solidFill>
              </a:rPr>
              <a:t>х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a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4 </a:t>
            </a:r>
            <a:r>
              <a:rPr lang="ru-RU" sz="1200" dirty="0" err="1" smtClean="0">
                <a:solidFill>
                  <a:srgbClr val="002060"/>
                </a:solidFill>
              </a:rPr>
              <a:t>х</a:t>
            </a:r>
            <a:r>
              <a:rPr lang="ru-RU" sz="1200" dirty="0" smtClean="0">
                <a:solidFill>
                  <a:srgbClr val="002060"/>
                </a:solidFill>
              </a:rPr>
              <a:t> 4 = 16 (м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площадь сада 16 кв.м</a:t>
            </a:r>
            <a:r>
              <a:rPr lang="ru-RU" sz="1200" dirty="0" smtClean="0">
                <a:solidFill>
                  <a:srgbClr val="002060"/>
                </a:solidFill>
              </a:rPr>
              <a:t> 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260648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Сад имеет форму квадрата, периметр которого равен 16 м. Чему равна площадь этого сада?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60648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43174" y="285728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Сколько руб. стоит 1 альбом?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12 : 6 = 2(руб.)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2) Сколько альбом купит на 8руб?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8 : 2 = 4(ал.)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Ответ : 4альбома.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7784" y="332656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Мальчик купил на 12руб. 6 альбомов. Сколько альбомов он купит на 8руб.?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27784" y="332656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28596" y="1928802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3 </a:t>
            </a:r>
            <a:r>
              <a:rPr lang="ru-RU" sz="1200" dirty="0" err="1" smtClean="0">
                <a:solidFill>
                  <a:srgbClr val="002060"/>
                </a:solidFill>
              </a:rPr>
              <a:t>х</a:t>
            </a:r>
            <a:r>
              <a:rPr lang="ru-RU" sz="1200" dirty="0" smtClean="0">
                <a:solidFill>
                  <a:srgbClr val="002060"/>
                </a:solidFill>
              </a:rPr>
              <a:t> 8 = 24(</a:t>
            </a:r>
            <a:r>
              <a:rPr lang="ru-RU" sz="1200" dirty="0" err="1" smtClean="0">
                <a:solidFill>
                  <a:srgbClr val="002060"/>
                </a:solidFill>
              </a:rPr>
              <a:t>руб</a:t>
            </a:r>
            <a:r>
              <a:rPr lang="ru-RU" sz="1200" dirty="0" smtClean="0">
                <a:solidFill>
                  <a:srgbClr val="002060"/>
                </a:solidFill>
              </a:rPr>
              <a:t>) – книга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24 + 3 = 27(</a:t>
            </a:r>
            <a:r>
              <a:rPr lang="ru-RU" sz="1200" dirty="0" err="1" smtClean="0">
                <a:solidFill>
                  <a:srgbClr val="002060"/>
                </a:solidFill>
              </a:rPr>
              <a:t>руб</a:t>
            </a:r>
            <a:r>
              <a:rPr lang="ru-RU" sz="1200" dirty="0" smtClean="0">
                <a:solidFill>
                  <a:srgbClr val="002060"/>
                </a:solidFill>
              </a:rPr>
              <a:t>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Ответ: 27рублей стоит книга и блокнот вместе.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5536" y="1916832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Блокнот стоит 3руб., что составляет 1\8 часть книги. Сколько стоят блокнот и книга?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95536" y="1916832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786314" y="1928802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60 : 5 = 12(кг) – 1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60 : 4 = 15(кг) – 2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60 – (12 + 15) = 33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Ответ: 33кг штукатурки на 3 комнату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788024" y="1700808"/>
            <a:ext cx="1800000" cy="1800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На ремонт 3х комнат израсходовали 60 кг штукатурки: на 1комнату 1\5 часть, на 2 – 1\4 часть. </a:t>
            </a:r>
            <a:r>
              <a:rPr lang="ru-RU" sz="1200" b="1" dirty="0" err="1" smtClean="0">
                <a:solidFill>
                  <a:srgbClr val="C00000"/>
                </a:solidFill>
              </a:rPr>
              <a:t>Ск.кг</a:t>
            </a:r>
            <a:r>
              <a:rPr lang="ru-RU" sz="1200" b="1" dirty="0" smtClean="0">
                <a:solidFill>
                  <a:srgbClr val="C00000"/>
                </a:solidFill>
              </a:rPr>
              <a:t> израсходовали на 3?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8024" y="1844824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643174" y="1928802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/>
            <a:endParaRPr lang="ru-RU" sz="1200" dirty="0" smtClean="0">
              <a:solidFill>
                <a:srgbClr val="002060"/>
              </a:solidFill>
            </a:endParaRP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1)</a:t>
            </a:r>
            <a:r>
              <a:rPr lang="ru-RU" sz="1200" dirty="0" smtClean="0">
                <a:solidFill>
                  <a:srgbClr val="002060"/>
                </a:solidFill>
              </a:rPr>
              <a:t>32 + 40 = 72(руб.) заплатили вместе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2) </a:t>
            </a:r>
            <a:r>
              <a:rPr lang="ru-RU" sz="1200" dirty="0" smtClean="0">
                <a:solidFill>
                  <a:srgbClr val="002060"/>
                </a:solidFill>
              </a:rPr>
              <a:t>72 : 9 = 8(</a:t>
            </a:r>
            <a:r>
              <a:rPr lang="ru-RU" sz="1200" dirty="0" err="1" smtClean="0">
                <a:solidFill>
                  <a:srgbClr val="002060"/>
                </a:solidFill>
              </a:rPr>
              <a:t>руб</a:t>
            </a:r>
            <a:r>
              <a:rPr lang="ru-RU" sz="1200" dirty="0" smtClean="0">
                <a:solidFill>
                  <a:srgbClr val="002060"/>
                </a:solidFill>
              </a:rPr>
              <a:t>) – стоит 1 моток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3) </a:t>
            </a:r>
            <a:r>
              <a:rPr lang="ru-RU" sz="1200" dirty="0" smtClean="0">
                <a:solidFill>
                  <a:srgbClr val="002060"/>
                </a:solidFill>
              </a:rPr>
              <a:t>32 : 8 = 4(мот) - 1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4) 40 :8 = 5(мот)-2</a:t>
            </a:r>
          </a:p>
          <a:p>
            <a:pPr marL="228600" indent="-228600" algn="ctr"/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627784" y="1916832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2 подруги купили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9 мотков шерсти по одинаковой цене. Одна заплатила 32руб., а другая 40руб. Сколько мотков купила каждая?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627784" y="1916832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8596" y="3571876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n-US" sz="1400" dirty="0" smtClean="0">
                <a:solidFill>
                  <a:srgbClr val="002060"/>
                </a:solidFill>
              </a:rPr>
              <a:t>b</a:t>
            </a:r>
            <a:r>
              <a:rPr lang="ru-RU" sz="1400" dirty="0" smtClean="0">
                <a:solidFill>
                  <a:srgbClr val="002060"/>
                </a:solidFill>
              </a:rPr>
              <a:t> = Р : 2 – а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 algn="ctr"/>
            <a:r>
              <a:rPr lang="en-US" sz="1200" b="1" dirty="0" smtClean="0">
                <a:solidFill>
                  <a:srgbClr val="002060"/>
                </a:solidFill>
              </a:rPr>
              <a:t>62 </a:t>
            </a:r>
            <a:r>
              <a:rPr lang="ru-RU" sz="1200" b="1" dirty="0" smtClean="0">
                <a:solidFill>
                  <a:srgbClr val="002060"/>
                </a:solidFill>
              </a:rPr>
              <a:t>:</a:t>
            </a:r>
            <a:r>
              <a:rPr lang="en-US" sz="1200" b="1" dirty="0" smtClean="0">
                <a:solidFill>
                  <a:srgbClr val="002060"/>
                </a:solidFill>
              </a:rPr>
              <a:t> 2</a:t>
            </a:r>
            <a:r>
              <a:rPr lang="ru-RU" sz="1200" b="1" dirty="0" smtClean="0">
                <a:solidFill>
                  <a:srgbClr val="002060"/>
                </a:solidFill>
              </a:rPr>
              <a:t> – 21 =10(см)</a:t>
            </a:r>
          </a:p>
          <a:p>
            <a:pPr marL="342900" indent="-342900" algn="ctr"/>
            <a:r>
              <a:rPr lang="ru-RU" sz="1400" b="1" dirty="0" smtClean="0">
                <a:solidFill>
                  <a:srgbClr val="002060"/>
                </a:solidFill>
              </a:rPr>
              <a:t>Ответ: </a:t>
            </a:r>
            <a:r>
              <a:rPr lang="en-US" sz="1400" b="1" dirty="0" smtClean="0">
                <a:solidFill>
                  <a:srgbClr val="002060"/>
                </a:solidFill>
              </a:rPr>
              <a:t>b = 10c</a:t>
            </a:r>
            <a:r>
              <a:rPr lang="ru-RU" sz="1400" b="1" dirty="0" smtClean="0">
                <a:solidFill>
                  <a:srgbClr val="002060"/>
                </a:solidFill>
              </a:rPr>
              <a:t>м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95536" y="3573016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Длина прямоугольника 21м. Чему равна ширина, если периметр 62м?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95536" y="3573016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786314" y="3571876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36 : 9 = 4(см) рама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4см = 40мм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40 : 20 = 2(см)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Ответ: 2 см толщина стекла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788024" y="3573016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Толщина стены 36 см.Оконная рама в 9раз тоньше, а оконное стекло в 20раз тоньше </a:t>
            </a:r>
            <a:r>
              <a:rPr lang="ru-RU" sz="1200" b="1" dirty="0" err="1" smtClean="0">
                <a:solidFill>
                  <a:srgbClr val="C00000"/>
                </a:solidFill>
              </a:rPr>
              <a:t>стены.Чему</a:t>
            </a:r>
            <a:r>
              <a:rPr lang="ru-RU" sz="1200" b="1" dirty="0" smtClean="0">
                <a:solidFill>
                  <a:srgbClr val="C00000"/>
                </a:solidFill>
              </a:rPr>
              <a:t> равна толщина стекла?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788024" y="3501008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643174" y="3571876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6 </a:t>
            </a:r>
            <a:r>
              <a:rPr lang="ru-RU" sz="1200" dirty="0" err="1" smtClean="0">
                <a:solidFill>
                  <a:srgbClr val="002060"/>
                </a:solidFill>
              </a:rPr>
              <a:t>х</a:t>
            </a:r>
            <a:r>
              <a:rPr lang="ru-RU" sz="1200" dirty="0" smtClean="0">
                <a:solidFill>
                  <a:srgbClr val="002060"/>
                </a:solidFill>
              </a:rPr>
              <a:t> 6 = 36(кг) – огурцов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76  - 36 = 40(кг) помидоров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40 : 8 = 5(кг) помидоров в одной банке.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627784" y="3573016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Хозяйка засолила 6банок огурцов по 6кг в каждой и 8 банок помидоров. </a:t>
            </a:r>
            <a:r>
              <a:rPr lang="ru-RU" sz="1200" b="1" dirty="0" err="1" smtClean="0">
                <a:solidFill>
                  <a:srgbClr val="C00000"/>
                </a:solidFill>
              </a:rPr>
              <a:t>Ск.кг</a:t>
            </a:r>
            <a:r>
              <a:rPr lang="ru-RU" sz="1200" b="1" dirty="0" smtClean="0">
                <a:solidFill>
                  <a:srgbClr val="C00000"/>
                </a:solidFill>
              </a:rPr>
              <a:t> помидоров в одной банке, если всего засолили 76кг овощей?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627784" y="3573016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28596" y="5275124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a</a:t>
            </a:r>
            <a:r>
              <a:rPr lang="en-US" sz="1400" dirty="0" smtClean="0">
                <a:solidFill>
                  <a:srgbClr val="002060"/>
                </a:solidFill>
              </a:rPr>
              <a:t> = P </a:t>
            </a:r>
            <a:r>
              <a:rPr lang="ru-RU" sz="1400" dirty="0" smtClean="0">
                <a:solidFill>
                  <a:srgbClr val="002060"/>
                </a:solidFill>
              </a:rPr>
              <a:t>: 4</a:t>
            </a:r>
            <a:endParaRPr lang="en-US" sz="1400" dirty="0" smtClean="0">
              <a:solidFill>
                <a:srgbClr val="002060"/>
              </a:solidFill>
            </a:endParaRP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16 </a:t>
            </a:r>
            <a:r>
              <a:rPr lang="ru-RU" sz="1400" dirty="0" smtClean="0">
                <a:solidFill>
                  <a:srgbClr val="002060"/>
                </a:solidFill>
              </a:rPr>
              <a:t>: 4 = 4(</a:t>
            </a:r>
            <a:r>
              <a:rPr lang="en-US" sz="1400" dirty="0" smtClean="0">
                <a:solidFill>
                  <a:srgbClr val="002060"/>
                </a:solidFill>
              </a:rPr>
              <a:t>c</a:t>
            </a:r>
            <a:r>
              <a:rPr lang="ru-RU" sz="1400" dirty="0" smtClean="0">
                <a:solidFill>
                  <a:srgbClr val="002060"/>
                </a:solidFill>
              </a:rPr>
              <a:t>м)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Ответ: сторона квадрата 4см.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95536" y="5229200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Периметр квадрата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16см Чему равна его сторона?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95536" y="5229200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786314" y="5275124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en-US" sz="1200" dirty="0" smtClean="0">
                <a:solidFill>
                  <a:srgbClr val="002060"/>
                </a:solidFill>
              </a:rPr>
              <a:t>a = S </a:t>
            </a:r>
            <a:r>
              <a:rPr lang="ru-RU" sz="1200" dirty="0" smtClean="0">
                <a:solidFill>
                  <a:srgbClr val="002060"/>
                </a:solidFill>
              </a:rPr>
              <a:t>: </a:t>
            </a:r>
            <a:r>
              <a:rPr lang="en-US" sz="1200" dirty="0" smtClean="0">
                <a:solidFill>
                  <a:srgbClr val="002060"/>
                </a:solidFill>
              </a:rPr>
              <a:t>b</a:t>
            </a:r>
          </a:p>
          <a:p>
            <a:pPr marL="228600" indent="-228600" algn="ctr"/>
            <a:r>
              <a:rPr lang="en-US" sz="1200" dirty="0" smtClean="0">
                <a:solidFill>
                  <a:srgbClr val="002060"/>
                </a:solidFill>
              </a:rPr>
              <a:t>24 </a:t>
            </a:r>
            <a:r>
              <a:rPr lang="ru-RU" sz="1200" dirty="0" smtClean="0">
                <a:solidFill>
                  <a:srgbClr val="002060"/>
                </a:solidFill>
              </a:rPr>
              <a:t>: 4 – 6(м) – а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2) </a:t>
            </a:r>
            <a:r>
              <a:rPr lang="en-US" sz="1200" dirty="0" smtClean="0">
                <a:solidFill>
                  <a:srgbClr val="002060"/>
                </a:solidFill>
              </a:rPr>
              <a:t>P = (a + b) x 2</a:t>
            </a:r>
          </a:p>
          <a:p>
            <a:pPr marL="228600" indent="-228600" algn="ctr"/>
            <a:r>
              <a:rPr lang="en-US" sz="1200" dirty="0" smtClean="0">
                <a:solidFill>
                  <a:srgbClr val="002060"/>
                </a:solidFill>
              </a:rPr>
              <a:t>(6 + 4) x 2 = 20(</a:t>
            </a:r>
            <a:r>
              <a:rPr lang="ru-RU" sz="1200" dirty="0" smtClean="0">
                <a:solidFill>
                  <a:srgbClr val="002060"/>
                </a:solidFill>
              </a:rPr>
              <a:t>м)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Ответ: 20м периметр комнаты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788024" y="5229200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Площадь комнаты 24кв.м, её ширина 4м. Найдите периметр комнаты.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716016" y="5229200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643174" y="5275124"/>
            <a:ext cx="1800000" cy="14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72 : 4 = 18(л) в1 б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rgbClr val="002060"/>
                </a:solidFill>
              </a:rPr>
              <a:t>18 </a:t>
            </a:r>
            <a:r>
              <a:rPr lang="ru-RU" sz="1200" dirty="0" err="1" smtClean="0">
                <a:solidFill>
                  <a:srgbClr val="002060"/>
                </a:solidFill>
              </a:rPr>
              <a:t>х</a:t>
            </a:r>
            <a:r>
              <a:rPr lang="ru-RU" sz="1200" dirty="0" smtClean="0">
                <a:solidFill>
                  <a:srgbClr val="002060"/>
                </a:solidFill>
              </a:rPr>
              <a:t> 6 = 108(л)</a:t>
            </a:r>
          </a:p>
          <a:p>
            <a:pPr marL="228600" indent="-228600" algn="ctr"/>
            <a:r>
              <a:rPr lang="ru-RU" sz="1200" dirty="0" smtClean="0">
                <a:solidFill>
                  <a:srgbClr val="002060"/>
                </a:solidFill>
              </a:rPr>
              <a:t>Ответ: в 6 бидонах – 108л молока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627784" y="5229200"/>
            <a:ext cx="1800000" cy="14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В 4 –</a:t>
            </a:r>
            <a:r>
              <a:rPr lang="ru-RU" sz="1200" b="1" dirty="0" err="1" smtClean="0">
                <a:solidFill>
                  <a:srgbClr val="C00000"/>
                </a:solidFill>
              </a:rPr>
              <a:t>х</a:t>
            </a:r>
            <a:r>
              <a:rPr lang="ru-RU" sz="1200" b="1" dirty="0" smtClean="0">
                <a:solidFill>
                  <a:srgbClr val="C00000"/>
                </a:solidFill>
              </a:rPr>
              <a:t> одинаковых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бидонах вмещается 72 л молока. </a:t>
            </a:r>
            <a:r>
              <a:rPr lang="ru-RU" sz="1200" b="1" dirty="0" err="1" smtClean="0">
                <a:solidFill>
                  <a:srgbClr val="C00000"/>
                </a:solidFill>
              </a:rPr>
              <a:t>Ск</a:t>
            </a:r>
            <a:r>
              <a:rPr lang="ru-RU" sz="1200" b="1" dirty="0" smtClean="0">
                <a:solidFill>
                  <a:srgbClr val="C00000"/>
                </a:solidFill>
              </a:rPr>
              <a:t>. Л вместится  в 6 таких же бидонах?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627784" y="5229200"/>
            <a:ext cx="1800000" cy="1440000"/>
          </a:xfrm>
          <a:prstGeom prst="roundRect">
            <a:avLst/>
          </a:prstGeom>
          <a:solidFill>
            <a:schemeClr val="bg1">
              <a:alpha val="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222</TotalTime>
  <Words>674</Words>
  <Application>Microsoft Office PowerPoint</Application>
  <PresentationFormat>Экран (4:3)</PresentationFormat>
  <Paragraphs>104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Моя любимая математика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2</cp:revision>
  <dcterms:created xsi:type="dcterms:W3CDTF">2018-12-20T15:41:04Z</dcterms:created>
  <dcterms:modified xsi:type="dcterms:W3CDTF">2019-01-08T08:13:37Z</dcterms:modified>
</cp:coreProperties>
</file>